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63"/>
  </p:notesMasterIdLst>
  <p:handoutMasterIdLst>
    <p:handoutMasterId r:id="rId64"/>
  </p:handoutMasterIdLst>
  <p:sldIdLst>
    <p:sldId id="341" r:id="rId2"/>
    <p:sldId id="342" r:id="rId3"/>
    <p:sldId id="549" r:id="rId4"/>
    <p:sldId id="458" r:id="rId5"/>
    <p:sldId id="552" r:id="rId6"/>
    <p:sldId id="553" r:id="rId7"/>
    <p:sldId id="420" r:id="rId8"/>
    <p:sldId id="506" r:id="rId9"/>
    <p:sldId id="551" r:id="rId10"/>
    <p:sldId id="550" r:id="rId11"/>
    <p:sldId id="345" r:id="rId12"/>
    <p:sldId id="424" r:id="rId13"/>
    <p:sldId id="417" r:id="rId14"/>
    <p:sldId id="504" r:id="rId15"/>
    <p:sldId id="461" r:id="rId16"/>
    <p:sldId id="346" r:id="rId17"/>
    <p:sldId id="555" r:id="rId18"/>
    <p:sldId id="348" r:id="rId19"/>
    <p:sldId id="349" r:id="rId20"/>
    <p:sldId id="447" r:id="rId21"/>
    <p:sldId id="405" r:id="rId22"/>
    <p:sldId id="406" r:id="rId23"/>
    <p:sldId id="509" r:id="rId24"/>
    <p:sldId id="510" r:id="rId25"/>
    <p:sldId id="511" r:id="rId26"/>
    <p:sldId id="512" r:id="rId27"/>
    <p:sldId id="513" r:id="rId28"/>
    <p:sldId id="514" r:id="rId29"/>
    <p:sldId id="515" r:id="rId30"/>
    <p:sldId id="516" r:id="rId31"/>
    <p:sldId id="517" r:id="rId32"/>
    <p:sldId id="518" r:id="rId33"/>
    <p:sldId id="519" r:id="rId34"/>
    <p:sldId id="520" r:id="rId35"/>
    <p:sldId id="521" r:id="rId36"/>
    <p:sldId id="522" r:id="rId37"/>
    <p:sldId id="523" r:id="rId38"/>
    <p:sldId id="524" r:id="rId39"/>
    <p:sldId id="525" r:id="rId40"/>
    <p:sldId id="526" r:id="rId41"/>
    <p:sldId id="527" r:id="rId42"/>
    <p:sldId id="528" r:id="rId43"/>
    <p:sldId id="529" r:id="rId44"/>
    <p:sldId id="530" r:id="rId45"/>
    <p:sldId id="534" r:id="rId46"/>
    <p:sldId id="535" r:id="rId47"/>
    <p:sldId id="536" r:id="rId48"/>
    <p:sldId id="537" r:id="rId49"/>
    <p:sldId id="538" r:id="rId50"/>
    <p:sldId id="539" r:id="rId51"/>
    <p:sldId id="540" r:id="rId52"/>
    <p:sldId id="541" r:id="rId53"/>
    <p:sldId id="542" r:id="rId54"/>
    <p:sldId id="543" r:id="rId55"/>
    <p:sldId id="544" r:id="rId56"/>
    <p:sldId id="545" r:id="rId57"/>
    <p:sldId id="546" r:id="rId58"/>
    <p:sldId id="547" r:id="rId59"/>
    <p:sldId id="548" r:id="rId60"/>
    <p:sldId id="491" r:id="rId61"/>
    <p:sldId id="508" r:id="rId62"/>
  </p:sldIdLst>
  <p:sldSz cx="9144000" cy="6858000" type="overhead"/>
  <p:notesSz cx="7315200" cy="9601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b="1" kern="1200">
        <a:solidFill>
          <a:schemeClr val="tx1"/>
        </a:solidFill>
        <a:latin typeface="Arial" charset="0"/>
        <a:ea typeface="+mn-ea"/>
        <a:cs typeface="+mn-cs"/>
      </a:defRPr>
    </a:lvl1pPr>
    <a:lvl2pPr marL="457200" algn="l" rtl="0" eaLnBrk="0" fontAlgn="base" hangingPunct="0">
      <a:spcBef>
        <a:spcPct val="0"/>
      </a:spcBef>
      <a:spcAft>
        <a:spcPct val="0"/>
      </a:spcAft>
      <a:defRPr b="1" kern="1200">
        <a:solidFill>
          <a:schemeClr val="tx1"/>
        </a:solidFill>
        <a:latin typeface="Arial" charset="0"/>
        <a:ea typeface="+mn-ea"/>
        <a:cs typeface="+mn-cs"/>
      </a:defRPr>
    </a:lvl2pPr>
    <a:lvl3pPr marL="914400" algn="l" rtl="0" eaLnBrk="0" fontAlgn="base" hangingPunct="0">
      <a:spcBef>
        <a:spcPct val="0"/>
      </a:spcBef>
      <a:spcAft>
        <a:spcPct val="0"/>
      </a:spcAft>
      <a:defRPr b="1" kern="1200">
        <a:solidFill>
          <a:schemeClr val="tx1"/>
        </a:solidFill>
        <a:latin typeface="Arial" charset="0"/>
        <a:ea typeface="+mn-ea"/>
        <a:cs typeface="+mn-cs"/>
      </a:defRPr>
    </a:lvl3pPr>
    <a:lvl4pPr marL="1371600" algn="l" rtl="0" eaLnBrk="0" fontAlgn="base" hangingPunct="0">
      <a:spcBef>
        <a:spcPct val="0"/>
      </a:spcBef>
      <a:spcAft>
        <a:spcPct val="0"/>
      </a:spcAft>
      <a:defRPr b="1" kern="1200">
        <a:solidFill>
          <a:schemeClr val="tx1"/>
        </a:solidFill>
        <a:latin typeface="Arial" charset="0"/>
        <a:ea typeface="+mn-ea"/>
        <a:cs typeface="+mn-cs"/>
      </a:defRPr>
    </a:lvl4pPr>
    <a:lvl5pPr marL="1828800" algn="l" rtl="0" eaLnBrk="0" fontAlgn="base" hangingPunct="0">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FF"/>
    <a:srgbClr val="B753B0"/>
    <a:srgbClr val="0066FF"/>
    <a:srgbClr val="424680"/>
    <a:srgbClr val="D82204"/>
    <a:srgbClr val="DDDDDD"/>
    <a:srgbClr val="AA583E"/>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5952" autoAdjust="0"/>
  </p:normalViewPr>
  <p:slideViewPr>
    <p:cSldViewPr>
      <p:cViewPr varScale="1">
        <p:scale>
          <a:sx n="111" d="100"/>
          <a:sy n="111" d="100"/>
        </p:scale>
        <p:origin x="1680"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1436"/>
    </p:cViewPr>
  </p:sorterViewPr>
  <p:notesViewPr>
    <p:cSldViewPr>
      <p:cViewPr varScale="1">
        <p:scale>
          <a:sx n="80" d="100"/>
          <a:sy n="80" d="100"/>
        </p:scale>
        <p:origin x="-1632" y="-12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6818313" y="9188450"/>
            <a:ext cx="423862" cy="315913"/>
          </a:xfrm>
          <a:prstGeom prst="rect">
            <a:avLst/>
          </a:prstGeom>
          <a:noFill/>
          <a:ln w="12700">
            <a:noFill/>
            <a:miter lim="800000"/>
            <a:headEnd/>
            <a:tailEnd/>
          </a:ln>
          <a:effectLst/>
        </p:spPr>
        <p:txBody>
          <a:bodyPr wrap="none" lIns="95346" tIns="46837" rIns="95346" bIns="46837" anchor="ctr">
            <a:spAutoFit/>
          </a:bodyPr>
          <a:lstStyle/>
          <a:p>
            <a:pPr algn="r" defTabSz="963613"/>
            <a:fld id="{DDE46113-99D4-419A-ADC8-391CBB1A87EC}" type="slidenum">
              <a:rPr lang="en-US" sz="1500" b="0">
                <a:latin typeface="Helvetica" pitchFamily="34" charset="0"/>
              </a:rPr>
              <a:pPr algn="r" defTabSz="963613"/>
              <a:t>‹#›</a:t>
            </a:fld>
            <a:endParaRPr lang="en-US" sz="1500" b="0">
              <a:latin typeface="Helvetica" pitchFamily="34" charset="0"/>
            </a:endParaRPr>
          </a:p>
        </p:txBody>
      </p:sp>
    </p:spTree>
    <p:extLst>
      <p:ext uri="{BB962C8B-B14F-4D97-AF65-F5344CB8AC3E}">
        <p14:creationId xmlns:p14="http://schemas.microsoft.com/office/powerpoint/2010/main" val="6627072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812800" y="3519488"/>
            <a:ext cx="5853113" cy="5602287"/>
          </a:xfrm>
          <a:prstGeom prst="rect">
            <a:avLst/>
          </a:prstGeom>
          <a:noFill/>
          <a:ln w="12700">
            <a:noFill/>
            <a:miter lim="800000"/>
            <a:headEnd/>
            <a:tailEnd/>
          </a:ln>
          <a:effectLst/>
        </p:spPr>
        <p:txBody>
          <a:bodyPr vert="horz" wrap="square" lIns="95346" tIns="46837" rIns="95346" bIns="46837" numCol="1" anchor="t" anchorCtr="0" compatLnSpc="1">
            <a:prstTxWarp prst="textNoShape">
              <a:avLst/>
            </a:prstTxWarp>
          </a:bodyPr>
          <a:lstStyle/>
          <a:p>
            <a:pPr lvl="0"/>
            <a:r>
              <a:rPr lang="en-US"/>
              <a:t>Click to edit Master notes styles</a:t>
            </a:r>
          </a:p>
          <a:p>
            <a:pPr lvl="1"/>
            <a:r>
              <a:rPr lang="en-US"/>
              <a:t>Second Level</a:t>
            </a:r>
          </a:p>
          <a:p>
            <a:pPr lvl="2"/>
            <a:r>
              <a:rPr lang="en-US"/>
              <a:t>Third Level</a:t>
            </a:r>
          </a:p>
          <a:p>
            <a:pPr lvl="3"/>
            <a:r>
              <a:rPr lang="en-US"/>
              <a:t>Fourth Level</a:t>
            </a:r>
          </a:p>
          <a:p>
            <a:pPr lvl="4"/>
            <a:r>
              <a:rPr lang="en-US"/>
              <a:t>Fifth Level</a:t>
            </a:r>
          </a:p>
        </p:txBody>
      </p:sp>
      <p:sp>
        <p:nvSpPr>
          <p:cNvPr id="2051" name="Rectangle 3"/>
          <p:cNvSpPr>
            <a:spLocks noGrp="1" noRot="1" noChangeAspect="1" noChangeArrowheads="1" noTextEdit="1"/>
          </p:cNvSpPr>
          <p:nvPr>
            <p:ph type="sldImg" idx="2"/>
          </p:nvPr>
        </p:nvSpPr>
        <p:spPr bwMode="auto">
          <a:xfrm>
            <a:off x="1628775" y="560388"/>
            <a:ext cx="3722688" cy="2792412"/>
          </a:xfrm>
          <a:prstGeom prst="rect">
            <a:avLst/>
          </a:prstGeom>
          <a:noFill/>
          <a:ln w="12700">
            <a:solidFill>
              <a:schemeClr val="tx1"/>
            </a:solidFill>
            <a:miter lim="800000"/>
            <a:headEnd/>
            <a:tailEnd/>
          </a:ln>
          <a:effectLst/>
        </p:spPr>
      </p:sp>
      <p:sp>
        <p:nvSpPr>
          <p:cNvPr id="2052" name="Rectangle 4"/>
          <p:cNvSpPr>
            <a:spLocks noChangeArrowheads="1"/>
          </p:cNvSpPr>
          <p:nvPr/>
        </p:nvSpPr>
        <p:spPr bwMode="auto">
          <a:xfrm>
            <a:off x="6818313" y="9188450"/>
            <a:ext cx="423862" cy="315913"/>
          </a:xfrm>
          <a:prstGeom prst="rect">
            <a:avLst/>
          </a:prstGeom>
          <a:noFill/>
          <a:ln w="12700">
            <a:noFill/>
            <a:miter lim="800000"/>
            <a:headEnd/>
            <a:tailEnd/>
          </a:ln>
          <a:effectLst/>
        </p:spPr>
        <p:txBody>
          <a:bodyPr wrap="none" lIns="95346" tIns="46837" rIns="95346" bIns="46837" anchor="ctr">
            <a:spAutoFit/>
          </a:bodyPr>
          <a:lstStyle/>
          <a:p>
            <a:pPr algn="r" defTabSz="963613"/>
            <a:fld id="{F2111D8A-0B8D-4F15-8073-193051ACF923}" type="slidenum">
              <a:rPr lang="en-US" sz="1500" b="0">
                <a:latin typeface="Helvetica" pitchFamily="34" charset="0"/>
              </a:rPr>
              <a:pPr algn="r" defTabSz="963613"/>
              <a:t>‹#›</a:t>
            </a:fld>
            <a:endParaRPr lang="en-US" sz="1500" b="0">
              <a:latin typeface="Helvetica" pitchFamily="34" charset="0"/>
            </a:endParaRPr>
          </a:p>
        </p:txBody>
      </p:sp>
    </p:spTree>
    <p:extLst>
      <p:ext uri="{BB962C8B-B14F-4D97-AF65-F5344CB8AC3E}">
        <p14:creationId xmlns:p14="http://schemas.microsoft.com/office/powerpoint/2010/main" val="48240774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Helvetica"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Helvetica"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Helvetica"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Helvetica"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Helvetica"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nlm.nih.gov/research/visible/mri.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Rot="1" noChangeAspect="1" noChangeArrowheads="1" noTextEdit="1"/>
          </p:cNvSpPr>
          <p:nvPr>
            <p:ph type="sldImg"/>
          </p:nvPr>
        </p:nvSpPr>
        <p:spPr>
          <a:ln cap="flat"/>
        </p:spPr>
      </p:sp>
      <p:sp>
        <p:nvSpPr>
          <p:cNvPr id="192515" name="Rectangle 3"/>
          <p:cNvSpPr>
            <a:spLocks noGrp="1" noChangeArrowheads="1"/>
          </p:cNvSpPr>
          <p:nvPr>
            <p:ph type="body" idx="1"/>
          </p:nvPr>
        </p:nvSpPr>
        <p:spPr>
          <a:noFill/>
          <a:ln/>
        </p:spPr>
        <p:txBody>
          <a:bodyPr lIns="97019" tIns="48509" rIns="97019" bIns="48509"/>
          <a:lstStyle/>
          <a:p>
            <a:r>
              <a:rPr lang="en-US"/>
              <a:t>The course "</a:t>
            </a:r>
            <a:r>
              <a:rPr lang="en-US" b="1"/>
              <a:t>Video Computing and 3D Computer Vision</a:t>
            </a:r>
            <a:r>
              <a:rPr lang="en-US"/>
              <a:t>" will include basics in image and vision, fundamentals in stereo and motion and advanced topics in video computing. </a:t>
            </a:r>
          </a:p>
          <a:p>
            <a:endParaRPr lang="en-US"/>
          </a:p>
          <a:p>
            <a:r>
              <a:rPr lang="en-US"/>
              <a:t>It assumes little background in computer vision, a minimal background in image processing and only basic concepts in geometry, calculus, linear algebra, and probability theory.</a:t>
            </a:r>
          </a:p>
          <a:p>
            <a:endParaRPr lang="en-US"/>
          </a:p>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994" name="Rectangle 2"/>
          <p:cNvSpPr>
            <a:spLocks noGrp="1" noRot="1" noChangeAspect="1" noChangeArrowheads="1" noTextEdit="1"/>
          </p:cNvSpPr>
          <p:nvPr>
            <p:ph type="sldImg"/>
          </p:nvPr>
        </p:nvSpPr>
        <p:spPr>
          <a:ln/>
        </p:spPr>
      </p:sp>
      <p:sp>
        <p:nvSpPr>
          <p:cNvPr id="8529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042" name="Rectangle 2"/>
          <p:cNvSpPr>
            <a:spLocks noGrp="1" noRot="1" noChangeAspect="1" noChangeArrowheads="1" noTextEdit="1"/>
          </p:cNvSpPr>
          <p:nvPr>
            <p:ph type="sldImg"/>
          </p:nvPr>
        </p:nvSpPr>
        <p:spPr>
          <a:ln/>
        </p:spPr>
      </p:sp>
      <p:sp>
        <p:nvSpPr>
          <p:cNvPr id="855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114" name="Rectangle 2"/>
          <p:cNvSpPr>
            <a:spLocks noGrp="1" noRot="1" noChangeAspect="1" noChangeArrowheads="1" noTextEdit="1"/>
          </p:cNvSpPr>
          <p:nvPr>
            <p:ph type="sldImg"/>
          </p:nvPr>
        </p:nvSpPr>
        <p:spPr>
          <a:ln/>
        </p:spPr>
      </p:sp>
      <p:sp>
        <p:nvSpPr>
          <p:cNvPr id="858115" name="Rectangle 3"/>
          <p:cNvSpPr>
            <a:spLocks noGrp="1" noChangeArrowheads="1"/>
          </p:cNvSpPr>
          <p:nvPr>
            <p:ph type="body" idx="1"/>
          </p:nvPr>
        </p:nvSpPr>
        <p:spPr/>
        <p:txBody>
          <a:bodyPr/>
          <a:lstStyle/>
          <a:p>
            <a:r>
              <a:rPr lang="en-US"/>
              <a:t>linear perspective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62" name="Rectangle 2"/>
          <p:cNvSpPr>
            <a:spLocks noGrp="1" noRot="1" noChangeAspect="1" noChangeArrowheads="1" noTextEdit="1"/>
          </p:cNvSpPr>
          <p:nvPr>
            <p:ph type="sldImg"/>
          </p:nvPr>
        </p:nvSpPr>
        <p:spPr>
          <a:ln/>
        </p:spPr>
      </p:sp>
      <p:sp>
        <p:nvSpPr>
          <p:cNvPr id="860163" name="Rectangle 3"/>
          <p:cNvSpPr>
            <a:spLocks noGrp="1" noChangeArrowheads="1"/>
          </p:cNvSpPr>
          <p:nvPr>
            <p:ph type="body" idx="1"/>
          </p:nvPr>
        </p:nvSpPr>
        <p:spPr/>
        <p:txBody>
          <a:bodyPr/>
          <a:lstStyle/>
          <a:p>
            <a:r>
              <a:rPr lang="en-US"/>
              <a:t>linear perspective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210" name="Rectangle 2"/>
          <p:cNvSpPr>
            <a:spLocks noGrp="1" noRot="1" noChangeAspect="1" noChangeArrowheads="1" noTextEdit="1"/>
          </p:cNvSpPr>
          <p:nvPr>
            <p:ph type="sldImg"/>
          </p:nvPr>
        </p:nvSpPr>
        <p:spPr>
          <a:ln/>
        </p:spPr>
      </p:sp>
      <p:sp>
        <p:nvSpPr>
          <p:cNvPr id="862211" name="Rectangle 3"/>
          <p:cNvSpPr>
            <a:spLocks noGrp="1" noChangeArrowheads="1"/>
          </p:cNvSpPr>
          <p:nvPr>
            <p:ph type="body" idx="1"/>
          </p:nvPr>
        </p:nvSpPr>
        <p:spPr/>
        <p:txBody>
          <a:bodyPr/>
          <a:lstStyle/>
          <a:p>
            <a:r>
              <a:rPr lang="en-US"/>
              <a:t>linear perspective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58" name="Rectangle 2"/>
          <p:cNvSpPr>
            <a:spLocks noGrp="1" noRot="1" noChangeAspect="1" noChangeArrowheads="1" noTextEdit="1"/>
          </p:cNvSpPr>
          <p:nvPr>
            <p:ph type="sldImg"/>
          </p:nvPr>
        </p:nvSpPr>
        <p:spPr>
          <a:ln/>
        </p:spPr>
      </p:sp>
      <p:sp>
        <p:nvSpPr>
          <p:cNvPr id="864259" name="Rectangle 3"/>
          <p:cNvSpPr>
            <a:spLocks noGrp="1" noChangeArrowheads="1"/>
          </p:cNvSpPr>
          <p:nvPr>
            <p:ph type="body" idx="1"/>
          </p:nvPr>
        </p:nvSpPr>
        <p:spPr/>
        <p:txBody>
          <a:bodyPr/>
          <a:lstStyle/>
          <a:p>
            <a:r>
              <a:rPr lang="en-US"/>
              <a:t>Four views of a Model</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306" name="Rectangle 2"/>
          <p:cNvSpPr>
            <a:spLocks noGrp="1" noRot="1" noChangeAspect="1" noChangeArrowheads="1" noTextEdit="1"/>
          </p:cNvSpPr>
          <p:nvPr>
            <p:ph type="sldImg"/>
          </p:nvPr>
        </p:nvSpPr>
        <p:spPr>
          <a:ln/>
        </p:spPr>
      </p:sp>
      <p:sp>
        <p:nvSpPr>
          <p:cNvPr id="866307" name="Rectangle 3"/>
          <p:cNvSpPr>
            <a:spLocks noGrp="1" noChangeArrowheads="1"/>
          </p:cNvSpPr>
          <p:nvPr>
            <p:ph type="body" idx="1"/>
          </p:nvPr>
        </p:nvSpPr>
        <p:spPr/>
        <p:txBody>
          <a:bodyPr/>
          <a:lstStyle/>
          <a:p>
            <a:r>
              <a:rPr lang="en-US"/>
              <a:t>linear perspective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354" name="Rectangle 2"/>
          <p:cNvSpPr>
            <a:spLocks noGrp="1" noRot="1" noChangeAspect="1" noChangeArrowheads="1" noTextEdit="1"/>
          </p:cNvSpPr>
          <p:nvPr>
            <p:ph type="sldImg"/>
          </p:nvPr>
        </p:nvSpPr>
        <p:spPr>
          <a:ln/>
        </p:spPr>
      </p:sp>
      <p:sp>
        <p:nvSpPr>
          <p:cNvPr id="868355" name="Rectangle 3"/>
          <p:cNvSpPr>
            <a:spLocks noGrp="1" noChangeArrowheads="1"/>
          </p:cNvSpPr>
          <p:nvPr>
            <p:ph type="body" idx="1"/>
          </p:nvPr>
        </p:nvSpPr>
        <p:spPr/>
        <p:txBody>
          <a:bodyPr/>
          <a:lstStyle/>
          <a:p>
            <a:r>
              <a:rPr lang="en-US"/>
              <a:t>linear perspective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02" name="Rectangle 2"/>
          <p:cNvSpPr>
            <a:spLocks noGrp="1" noRot="1" noChangeAspect="1" noChangeArrowheads="1" noTextEdit="1"/>
          </p:cNvSpPr>
          <p:nvPr>
            <p:ph type="sldImg"/>
          </p:nvPr>
        </p:nvSpPr>
        <p:spPr>
          <a:ln/>
        </p:spPr>
      </p:sp>
      <p:sp>
        <p:nvSpPr>
          <p:cNvPr id="870403" name="Rectangle 3"/>
          <p:cNvSpPr>
            <a:spLocks noGrp="1" noChangeArrowheads="1"/>
          </p:cNvSpPr>
          <p:nvPr>
            <p:ph type="body" idx="1"/>
          </p:nvPr>
        </p:nvSpPr>
        <p:spPr/>
        <p:txBody>
          <a:bodyPr/>
          <a:lstStyle/>
          <a:p>
            <a:r>
              <a:rPr lang="en-US"/>
              <a:t>linear perspective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450" name="Rectangle 2"/>
          <p:cNvSpPr>
            <a:spLocks noGrp="1" noRot="1" noChangeAspect="1" noChangeArrowheads="1" noTextEdit="1"/>
          </p:cNvSpPr>
          <p:nvPr>
            <p:ph type="sldImg"/>
          </p:nvPr>
        </p:nvSpPr>
        <p:spPr>
          <a:ln/>
        </p:spPr>
      </p:sp>
      <p:sp>
        <p:nvSpPr>
          <p:cNvPr id="872451" name="Rectangle 3"/>
          <p:cNvSpPr>
            <a:spLocks noGrp="1" noChangeArrowheads="1"/>
          </p:cNvSpPr>
          <p:nvPr>
            <p:ph type="body" idx="1"/>
          </p:nvPr>
        </p:nvSpPr>
        <p:spPr/>
        <p:txBody>
          <a:bodyPr/>
          <a:lstStyle/>
          <a:p>
            <a:r>
              <a:rPr lang="en-US"/>
              <a:t>linear perspective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p:cNvSpPr>
            <a:spLocks noGrp="1" noRot="1" noChangeAspect="1" noChangeArrowheads="1" noTextEdit="1"/>
          </p:cNvSpPr>
          <p:nvPr>
            <p:ph type="sldImg"/>
          </p:nvPr>
        </p:nvSpPr>
        <p:spPr>
          <a:ln/>
        </p:spPr>
      </p:sp>
      <p:sp>
        <p:nvSpPr>
          <p:cNvPr id="562179" name="Rectangle 3"/>
          <p:cNvSpPr>
            <a:spLocks noGrp="1" noChangeArrowheads="1"/>
          </p:cNvSpPr>
          <p:nvPr>
            <p:ph type="body" idx="1"/>
          </p:nvPr>
        </p:nvSpPr>
        <p:spPr/>
        <p:txBody>
          <a:bodyPr/>
          <a:lstStyle/>
          <a:p>
            <a:r>
              <a:rPr lang="en-US"/>
              <a:t>This course uses a traditional textbook in 3D computer vision,  but also refers to various research and summary papers to focus on specific aspects of vision.  </a:t>
            </a:r>
          </a:p>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498" name="Rectangle 2"/>
          <p:cNvSpPr>
            <a:spLocks noGrp="1" noRot="1" noChangeAspect="1" noChangeArrowheads="1" noTextEdit="1"/>
          </p:cNvSpPr>
          <p:nvPr>
            <p:ph type="sldImg"/>
          </p:nvPr>
        </p:nvSpPr>
        <p:spPr>
          <a:ln/>
        </p:spPr>
      </p:sp>
      <p:sp>
        <p:nvSpPr>
          <p:cNvPr id="874499" name="Rectangle 3"/>
          <p:cNvSpPr>
            <a:spLocks noGrp="1" noChangeArrowheads="1"/>
          </p:cNvSpPr>
          <p:nvPr>
            <p:ph type="body" idx="1"/>
          </p:nvPr>
        </p:nvSpPr>
        <p:spPr/>
        <p:txBody>
          <a:bodyPr lIns="96350" tIns="48175" rIns="96350" bIns="48175"/>
          <a:lstStyle/>
          <a:p>
            <a:r>
              <a:rPr lang="en-US"/>
              <a:t>linear perspective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546" name="Rectangle 2"/>
          <p:cNvSpPr>
            <a:spLocks noGrp="1" noRot="1" noChangeAspect="1" noChangeArrowheads="1" noTextEdit="1"/>
          </p:cNvSpPr>
          <p:nvPr>
            <p:ph type="sldImg"/>
          </p:nvPr>
        </p:nvSpPr>
        <p:spPr>
          <a:ln/>
        </p:spPr>
      </p:sp>
      <p:sp>
        <p:nvSpPr>
          <p:cNvPr id="876547" name="Rectangle 3"/>
          <p:cNvSpPr>
            <a:spLocks noGrp="1" noChangeArrowheads="1"/>
          </p:cNvSpPr>
          <p:nvPr>
            <p:ph type="body" idx="1"/>
          </p:nvPr>
        </p:nvSpPr>
        <p:spPr/>
        <p:txBody>
          <a:bodyPr lIns="96350" tIns="48175" rIns="96350" bIns="48175"/>
          <a:lstStyle/>
          <a:p>
            <a:r>
              <a:rPr lang="en-US"/>
              <a:t>linear perspective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594" name="Rectangle 2"/>
          <p:cNvSpPr>
            <a:spLocks noGrp="1" noRot="1" noChangeAspect="1" noChangeArrowheads="1" noTextEdit="1"/>
          </p:cNvSpPr>
          <p:nvPr>
            <p:ph type="sldImg"/>
          </p:nvPr>
        </p:nvSpPr>
        <p:spPr>
          <a:ln/>
        </p:spPr>
      </p:sp>
      <p:sp>
        <p:nvSpPr>
          <p:cNvPr id="878595" name="Rectangle 3"/>
          <p:cNvSpPr>
            <a:spLocks noGrp="1" noChangeArrowheads="1"/>
          </p:cNvSpPr>
          <p:nvPr>
            <p:ph type="body" idx="1"/>
          </p:nvPr>
        </p:nvSpPr>
        <p:spPr/>
        <p:txBody>
          <a:bodyPr lIns="96350" tIns="48175" rIns="96350" bIns="48175"/>
          <a:lstStyle/>
          <a:p>
            <a:r>
              <a:rPr lang="en-US"/>
              <a:t>linear perspective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42" name="Rectangle 2"/>
          <p:cNvSpPr>
            <a:spLocks noGrp="1" noRot="1" noChangeAspect="1" noChangeArrowheads="1" noTextEdit="1"/>
          </p:cNvSpPr>
          <p:nvPr>
            <p:ph type="sldImg"/>
          </p:nvPr>
        </p:nvSpPr>
        <p:spPr>
          <a:ln/>
        </p:spPr>
      </p:sp>
      <p:sp>
        <p:nvSpPr>
          <p:cNvPr id="880643" name="Rectangle 3"/>
          <p:cNvSpPr>
            <a:spLocks noGrp="1" noChangeArrowheads="1"/>
          </p:cNvSpPr>
          <p:nvPr>
            <p:ph type="body" idx="1"/>
          </p:nvPr>
        </p:nvSpPr>
        <p:spPr/>
        <p:txBody>
          <a:bodyPr lIns="96350" tIns="48175" rIns="96350" bIns="48175"/>
          <a:lstStyle/>
          <a:p>
            <a:r>
              <a:rPr lang="en-US"/>
              <a:t>linear perspective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Grp="1" noRot="1" noChangeAspect="1" noChangeArrowheads="1" noTextEdit="1"/>
          </p:cNvSpPr>
          <p:nvPr>
            <p:ph type="sldImg"/>
          </p:nvPr>
        </p:nvSpPr>
        <p:spPr>
          <a:ln/>
        </p:spPr>
      </p:sp>
      <p:sp>
        <p:nvSpPr>
          <p:cNvPr id="882691" name="Rectangle 3"/>
          <p:cNvSpPr>
            <a:spLocks noGrp="1" noChangeArrowheads="1"/>
          </p:cNvSpPr>
          <p:nvPr>
            <p:ph type="body" idx="1"/>
          </p:nvPr>
        </p:nvSpPr>
        <p:spPr/>
        <p:txBody>
          <a:bodyPr/>
          <a:lstStyle/>
          <a:p>
            <a:r>
              <a:rPr lang="en-US" sz="1100">
                <a:solidFill>
                  <a:schemeClr val="accent1"/>
                </a:solidFill>
              </a:rPr>
              <a:t>Aerial Perspective:</a:t>
            </a:r>
            <a:r>
              <a:rPr lang="en-US" sz="1100"/>
              <a:t> change in color/shade  and sharpness as object recede (diminish) into the distance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146" name="Rectangle 2"/>
          <p:cNvSpPr>
            <a:spLocks noGrp="1" noRot="1" noChangeAspect="1" noChangeArrowheads="1" noTextEdit="1"/>
          </p:cNvSpPr>
          <p:nvPr>
            <p:ph type="sldImg"/>
          </p:nvPr>
        </p:nvSpPr>
        <p:spPr>
          <a:ln/>
        </p:spPr>
      </p:sp>
      <p:sp>
        <p:nvSpPr>
          <p:cNvPr id="902147" name="Rectangle 3"/>
          <p:cNvSpPr>
            <a:spLocks noGrp="1" noChangeArrowheads="1"/>
          </p:cNvSpPr>
          <p:nvPr>
            <p:ph type="body" idx="1"/>
          </p:nvPr>
        </p:nvSpPr>
        <p:spPr/>
        <p:txBody>
          <a:bodyPr/>
          <a:lstStyle/>
          <a:p>
            <a:r>
              <a:rPr lang="en-US"/>
              <a:t>Rotate the projector to see the changes of the dots from bumps to ditches (convex to concave)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6" name="Rectangle 2"/>
          <p:cNvSpPr>
            <a:spLocks noGrp="1" noRot="1" noChangeAspect="1" noChangeArrowheads="1"/>
          </p:cNvSpPr>
          <p:nvPr>
            <p:ph type="sldImg"/>
          </p:nvPr>
        </p:nvSpPr>
        <p:spPr bwMode="auto">
          <a:xfrm>
            <a:off x="1628775" y="560388"/>
            <a:ext cx="3722688" cy="2792412"/>
          </a:xfrm>
          <a:prstGeom prst="rect">
            <a:avLst/>
          </a:prstGeom>
          <a:solidFill>
            <a:srgbClr val="FFFFFF"/>
          </a:solidFill>
          <a:ln>
            <a:solidFill>
              <a:srgbClr val="000000"/>
            </a:solidFill>
            <a:miter lim="800000"/>
            <a:headEnd/>
            <a:tailEnd/>
          </a:ln>
        </p:spPr>
      </p:sp>
      <p:sp>
        <p:nvSpPr>
          <p:cNvPr id="804867" name="Rectangle 3"/>
          <p:cNvSpPr>
            <a:spLocks noGrp="1" noChangeArrowheads="1"/>
          </p:cNvSpPr>
          <p:nvPr>
            <p:ph type="body" idx="1"/>
          </p:nvPr>
        </p:nvSpPr>
        <p:spPr bwMode="auto">
          <a:xfrm>
            <a:off x="812800" y="3519488"/>
            <a:ext cx="5853113" cy="5602287"/>
          </a:xfrm>
          <a:prstGeom prst="rect">
            <a:avLst/>
          </a:prstGeom>
          <a:solidFill>
            <a:srgbClr val="FFFFFF"/>
          </a:solidFill>
          <a:ln>
            <a:solidFill>
              <a:srgbClr val="000000"/>
            </a:solidFill>
            <a:miter lim="800000"/>
            <a:headEnd/>
            <a:tailEnd/>
          </a:ln>
        </p:spPr>
        <p:txBody>
          <a:bodyPr/>
          <a:lstStyle/>
          <a:p>
            <a:r>
              <a:rPr lang="en-US"/>
              <a:t>The course outline is a top level preview of those topics contained in these notes. However, not all of these topics are necessarily covered in the course lectures.  In general, the topics cover areas of 3D vision which have received a reasonable amount of attention in computer vision research literature.  To some extent, they also represent the personal biases of the authors.  There are important areas of vision which are not yet specifically addressed as separate topics in these notes.  </a:t>
            </a:r>
          </a:p>
          <a:p>
            <a:endParaRPr lang="en-US"/>
          </a:p>
          <a:p>
            <a:r>
              <a:rPr lang="en-US"/>
              <a:t>For example, the perception, representation, manipulation, and use of color information is an important issue in both human and machine vision.  This topic is also very broad and can be approached from a number of different perspectives.  </a:t>
            </a:r>
          </a:p>
          <a:p>
            <a:endParaRPr lang="en-US"/>
          </a:p>
          <a:p>
            <a:r>
              <a:rPr lang="en-US"/>
              <a:t>The issue of color is introduced only as needed in the course notes, but you are encouraged to consult the literature if more detailed knowledge is of interest to you.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Rectangle 2"/>
          <p:cNvSpPr>
            <a:spLocks noGrp="1" noRot="1" noChangeAspect="1" noChangeArrowheads="1" noTextEdit="1"/>
          </p:cNvSpPr>
          <p:nvPr>
            <p:ph type="sldImg"/>
          </p:nvPr>
        </p:nvSpPr>
        <p:spPr>
          <a:ln/>
        </p:spPr>
      </p:sp>
      <p:sp>
        <p:nvSpPr>
          <p:cNvPr id="565251" name="Rectangle 3"/>
          <p:cNvSpPr>
            <a:spLocks noGrp="1" noChangeArrowheads="1"/>
          </p:cNvSpPr>
          <p:nvPr>
            <p:ph type="body" idx="1"/>
          </p:nvPr>
        </p:nvSpPr>
        <p:spPr>
          <a:xfrm>
            <a:off x="812800" y="3600450"/>
            <a:ext cx="5853113" cy="5119688"/>
          </a:xfrm>
        </p:spPr>
        <p:txBody>
          <a:bodyPr/>
          <a:lstStyle/>
          <a:p>
            <a:pPr algn="just"/>
            <a:r>
              <a:rPr lang="en-US"/>
              <a:t>The remainder of this section of the notes is devoted to a very general discussion of vision.  Our long term goal is to understand how one might go about building a computer vision system with some 'interesting' performance properties, such as the ability to recognize instances of classes of objects in an image.  Although the course is not specifically concerned with how human vision works, the human system represents an existence proof that information vital to humans can be extracted from images.  Consequently, the discussion necessarily intertwines how we (humans) view and process images, at least at a superficial level, with how a computer vision system might process images in order to recognize objects.</a:t>
            </a:r>
          </a:p>
          <a:p>
            <a:pPr algn="just"/>
            <a:endParaRPr lang="en-US"/>
          </a:p>
          <a:p>
            <a:pPr algn="just"/>
            <a:r>
              <a:rPr lang="en-US"/>
              <a:t>--- The following discussions are nice, but it is not the focus of my course – Z. Zhu 01/26/2003</a:t>
            </a:r>
          </a:p>
          <a:p>
            <a:pPr algn="just"/>
            <a:endParaRPr lang="en-US"/>
          </a:p>
          <a:p>
            <a:pPr algn="just"/>
            <a:r>
              <a:rPr lang="en-US"/>
              <a:t>It seems fairly evident that in order to associate the label 'tree' with some area of an image, a vision system has to make some kind of measurements on the image.  At a minimum, these measurements must be sufficient to allow the system to determine how well the image data matches the system's internal model of a tree.  Exactly what these measurements are, or might be, is the subject of much of this course.  Of course, no single measurement (e.g. color) is sufficient to unambiguously determine that the data represents a tree; therefore, we have to consider ways in which the results of many different kinds of measurements can be combined to allow the system to infer 'tree'.</a:t>
            </a:r>
          </a:p>
          <a:p>
            <a:pPr algn="just"/>
            <a:r>
              <a:rPr lang="en-US"/>
              <a:t>This course is concerned with the kinds of measurements that can be made on an image, what the properties of these measurements are, and how they can be represented.  The focus of the second course is on how these measurements, in conjunction with knowledge of objects, can be used to recognize objects in images and on how the structure of the three-dimensional space surrounding (and visible to) the viewer can be inferred.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Rectangle 2"/>
          <p:cNvSpPr>
            <a:spLocks noGrp="1" noRot="1" noChangeAspect="1" noChangeArrowheads="1" noTextEdit="1"/>
          </p:cNvSpPr>
          <p:nvPr>
            <p:ph type="sldImg"/>
          </p:nvPr>
        </p:nvSpPr>
        <p:spPr>
          <a:ln/>
        </p:spPr>
      </p:sp>
      <p:sp>
        <p:nvSpPr>
          <p:cNvPr id="772099" name="Rectangle 3"/>
          <p:cNvSpPr>
            <a:spLocks noGrp="1" noChangeArrowheads="1"/>
          </p:cNvSpPr>
          <p:nvPr>
            <p:ph type="body" idx="1"/>
          </p:nvPr>
        </p:nvSpPr>
        <p:spPr/>
        <p:txBody>
          <a:bodyPr/>
          <a:lstStyle/>
          <a:p>
            <a:pPr>
              <a:buFontTx/>
              <a:buChar char="•"/>
            </a:pPr>
            <a:r>
              <a:rPr lang="en-US">
                <a:hlinkClick r:id="rId3"/>
              </a:rPr>
              <a:t>Magnetic Resonance Imaging (MRI) scans</a:t>
            </a:r>
            <a:endParaRPr lang="en-US"/>
          </a:p>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30" name="Rectangle 2"/>
          <p:cNvSpPr>
            <a:spLocks noGrp="1" noRot="1" noChangeAspect="1" noChangeArrowheads="1" noTextEdit="1"/>
          </p:cNvSpPr>
          <p:nvPr>
            <p:ph type="sldImg"/>
          </p:nvPr>
        </p:nvSpPr>
        <p:spPr>
          <a:ln/>
        </p:spPr>
      </p:sp>
      <p:sp>
        <p:nvSpPr>
          <p:cNvPr id="764931" name="Rectangle 3"/>
          <p:cNvSpPr>
            <a:spLocks noGrp="1" noChangeArrowheads="1"/>
          </p:cNvSpPr>
          <p:nvPr>
            <p:ph type="body" idx="1"/>
          </p:nvPr>
        </p:nvSpPr>
        <p:spPr/>
        <p:txBody>
          <a:bodyPr/>
          <a:lstStyle/>
          <a:p>
            <a:r>
              <a:rPr lang="en-US"/>
              <a:t>* marks the fields I have been working on.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Rectangle 2"/>
          <p:cNvSpPr>
            <a:spLocks noGrp="1" noRot="1" noChangeAspect="1" noChangeArrowheads="1" noTextEdit="1"/>
          </p:cNvSpPr>
          <p:nvPr>
            <p:ph type="sldImg"/>
          </p:nvPr>
        </p:nvSpPr>
        <p:spPr>
          <a:ln/>
        </p:spPr>
      </p:sp>
      <p:sp>
        <p:nvSpPr>
          <p:cNvPr id="566275" name="Rectangle 3"/>
          <p:cNvSpPr>
            <a:spLocks noGrp="1" noChangeArrowheads="1"/>
          </p:cNvSpPr>
          <p:nvPr>
            <p:ph type="body" idx="1"/>
          </p:nvPr>
        </p:nvSpPr>
        <p:spPr>
          <a:xfrm>
            <a:off x="812800" y="3681413"/>
            <a:ext cx="5853113" cy="4960937"/>
          </a:xfrm>
        </p:spPr>
        <p:txBody>
          <a:bodyPr/>
          <a:lstStyle/>
          <a:p>
            <a:r>
              <a:rPr lang="en-US"/>
              <a:t>Computer vision involves more than just naming the objects present in an image.  Images are two-dimensional representations of a three-dimensional world.  From this 2D representation, we seek ways in which a vision system might build an explicit description of the three-dimensional structure.  This description should include not only the identification of relevant objects, but also their geometric properties and how they (including the observer) are arranged in space.</a:t>
            </a:r>
          </a:p>
          <a:p>
            <a:r>
              <a:rPr lang="en-US"/>
              <a:t>Thus far, the discussion has progressed without regard to the goals of the system, i.e. without regard for what the system is attempting to accomplish and how this impacts the representations the system should produce and the kind of processing required to produce them.  For example, a vision system which is part of a mobile robot attempting to navigate through some reasonably complex environment would likely require a very different kind of internal scene description as compared to a system which is simply trying to find a salt shaker on a tabletop.</a:t>
            </a:r>
          </a:p>
          <a:p>
            <a:r>
              <a:rPr lang="en-US"/>
              <a:t>We also have not discussed the kinds of sensors available to the system and the kind of data they produce.  In many cases, the choice of sensor has a significant impact on the complexity of the vision system.  Some sensors directly produce data which can only be inferred from the output of other sensors.  For example, single images from a single TV camera contain no direct depth information, while images produced from a laser rangefinder contain the depth of a surface at each point although they  may not necessarily contain any reflectance data.</a:t>
            </a:r>
          </a:p>
          <a:p>
            <a:r>
              <a:rPr lang="en-US"/>
              <a:t> We return to these issues repeatedly throughout the course. </a:t>
            </a:r>
          </a:p>
          <a:p>
            <a:r>
              <a:rPr lang="en-US"/>
              <a:t>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2" name="Rectangle 2"/>
          <p:cNvSpPr>
            <a:spLocks noGrp="1" noRot="1" noChangeAspect="1" noChangeArrowheads="1" noTextEdit="1"/>
          </p:cNvSpPr>
          <p:nvPr>
            <p:ph type="sldImg"/>
          </p:nvPr>
        </p:nvSpPr>
        <p:spPr>
          <a:ln/>
        </p:spPr>
      </p:sp>
      <p:sp>
        <p:nvSpPr>
          <p:cNvPr id="568323" name="Rectangle 3"/>
          <p:cNvSpPr>
            <a:spLocks noGrp="1" noChangeArrowheads="1"/>
          </p:cNvSpPr>
          <p:nvPr>
            <p:ph type="body" idx="1"/>
          </p:nvPr>
        </p:nvSpPr>
        <p:spPr>
          <a:xfrm>
            <a:off x="812800" y="3519488"/>
            <a:ext cx="5853113" cy="3922712"/>
          </a:xfrm>
        </p:spPr>
        <p:txBody>
          <a:bodyPr/>
          <a:lstStyle/>
          <a:p>
            <a:r>
              <a:rPr lang="en-US"/>
              <a:t>Clearly, knowledge is useless if it cannot be related to measurements of some kind in the domain of interest (here, images).  So important issues in computer vision are the determination of information useful for inferring the presence of an object, and the way this information can be (reliably) extracted from the image.  Object recognition depends upon many features and it is not completely understood in human vision, much less in computer vision - but it is interesting to speculate.  In most cases the recognition cues and associated image features are considered in more detail in subsequent sections.</a:t>
            </a:r>
          </a:p>
          <a:p>
            <a:r>
              <a:rPr lang="en-US"/>
              <a:t>Certainly the color and textural properties of an object are important cues to its recognition.  In the image, this involves the measurement of color and texture, as well as brightness and contrast.  Textural properties manifest themselves as spatial distributions of brightness, color, and repetitive structures such as lines at a particular orientation or set of orientations.  The shape of an object or of its parts is also an important cue to the object's identity.  In some cases, the shape of the two-dimensional projection of the object's contour is sufficient for recognition; in other cases more detailed descriptions of surface properties such as local curvature are required.  Scene depth might be obtained by 'undoing' the perspective transform, or stereo images or motion information might be required. </a:t>
            </a:r>
          </a:p>
          <a:p>
            <a:endParaRPr lang="en-US"/>
          </a:p>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Rectangle 2"/>
          <p:cNvSpPr>
            <a:spLocks noGrp="1" noRot="1" noChangeAspect="1" noChangeArrowheads="1" noTextEdit="1"/>
          </p:cNvSpPr>
          <p:nvPr>
            <p:ph type="sldImg"/>
          </p:nvPr>
        </p:nvSpPr>
        <p:spPr>
          <a:ln/>
        </p:spPr>
      </p:sp>
      <p:sp>
        <p:nvSpPr>
          <p:cNvPr id="569347" name="Rectangle 3"/>
          <p:cNvSpPr>
            <a:spLocks noGrp="1" noChangeArrowheads="1"/>
          </p:cNvSpPr>
          <p:nvPr>
            <p:ph type="body" idx="1"/>
          </p:nvPr>
        </p:nvSpPr>
        <p:spPr/>
        <p:txBody>
          <a:bodyPr/>
          <a:lstStyle/>
          <a:p>
            <a:r>
              <a:rPr lang="en-US"/>
              <a:t>In many cases, there are no directly measurable image properties which immediately lead to certain (desired) conclusions about the scene underlying the image.  These conclusions must be inferred from information that can be extracted from the image.  For example, the names of objects do not directly appear in the image.  The inference of an object name is an act of recognition, and may require a substantial amount of work.  In most cases, it is necessary to match image structure to an a priori description of the object stored in the system's knowledge base before a name can be attached to the structure.</a:t>
            </a:r>
          </a:p>
          <a:p>
            <a:r>
              <a:rPr lang="en-US"/>
              <a:t>Information  must be inferred rather than directly measured.  As it turns out, most of the interesting questions which can be asked about an image cannot be answered by resorting to direct measurement. Most of the answers require potentially expensive inference processes.  In most of these cases, the system can never be 100% confident in its answers, mainly because the answer involves inferencing from incomplete information or expectations.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8650" y="285750"/>
            <a:ext cx="2109788" cy="38290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47700" y="285750"/>
            <a:ext cx="6178550" cy="38290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47700" y="1752600"/>
            <a:ext cx="3848100" cy="236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52600"/>
            <a:ext cx="3848100" cy="236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46" name="Rectangle 22"/>
          <p:cNvSpPr>
            <a:spLocks noChangeArrowheads="1"/>
          </p:cNvSpPr>
          <p:nvPr/>
        </p:nvSpPr>
        <p:spPr bwMode="auto">
          <a:xfrm>
            <a:off x="304800" y="476250"/>
            <a:ext cx="3048000" cy="342900"/>
          </a:xfrm>
          <a:prstGeom prst="rect">
            <a:avLst/>
          </a:prstGeom>
          <a:gradFill rotWithShape="0">
            <a:gsLst>
              <a:gs pos="0">
                <a:srgbClr val="292929"/>
              </a:gs>
              <a:gs pos="100000">
                <a:srgbClr val="2242A8"/>
              </a:gs>
            </a:gsLst>
            <a:lin ang="0" scaled="1"/>
          </a:gradFill>
          <a:ln w="12700">
            <a:noFill/>
            <a:miter lim="800000"/>
            <a:headEnd/>
            <a:tailEnd/>
          </a:ln>
          <a:effectLst/>
        </p:spPr>
        <p:txBody>
          <a:bodyPr wrap="none" anchor="ctr"/>
          <a:lstStyle/>
          <a:p>
            <a:endParaRPr lang="en-US"/>
          </a:p>
        </p:txBody>
      </p:sp>
      <p:sp>
        <p:nvSpPr>
          <p:cNvPr id="1047" name="Rectangle 23"/>
          <p:cNvSpPr>
            <a:spLocks noChangeArrowheads="1"/>
          </p:cNvSpPr>
          <p:nvPr/>
        </p:nvSpPr>
        <p:spPr bwMode="auto">
          <a:xfrm>
            <a:off x="533400" y="228600"/>
            <a:ext cx="228600" cy="228600"/>
          </a:xfrm>
          <a:prstGeom prst="rect">
            <a:avLst/>
          </a:prstGeom>
          <a:solidFill>
            <a:srgbClr val="424680"/>
          </a:solidFill>
          <a:ln w="12700">
            <a:solidFill>
              <a:srgbClr val="454A85"/>
            </a:solidFill>
            <a:miter lim="800000"/>
            <a:headEnd/>
            <a:tailEnd/>
          </a:ln>
          <a:effectLst/>
        </p:spPr>
        <p:txBody>
          <a:bodyPr wrap="none" anchor="ctr"/>
          <a:lstStyle/>
          <a:p>
            <a:endParaRPr lang="en-US"/>
          </a:p>
        </p:txBody>
      </p:sp>
      <p:sp>
        <p:nvSpPr>
          <p:cNvPr id="1049" name="Rectangle 25"/>
          <p:cNvSpPr>
            <a:spLocks noChangeArrowheads="1"/>
          </p:cNvSpPr>
          <p:nvPr/>
        </p:nvSpPr>
        <p:spPr bwMode="auto">
          <a:xfrm>
            <a:off x="533400" y="533400"/>
            <a:ext cx="228600" cy="228600"/>
          </a:xfrm>
          <a:prstGeom prst="rect">
            <a:avLst/>
          </a:prstGeom>
          <a:solidFill>
            <a:srgbClr val="A5253D"/>
          </a:solidFill>
          <a:ln w="12700">
            <a:solidFill>
              <a:srgbClr val="A5253D"/>
            </a:solidFill>
            <a:miter lim="800000"/>
            <a:headEnd/>
            <a:tailEnd/>
          </a:ln>
          <a:effectLst/>
        </p:spPr>
        <p:txBody>
          <a:bodyPr wrap="none" anchor="ctr"/>
          <a:lstStyle/>
          <a:p>
            <a:endParaRPr lang="en-US"/>
          </a:p>
        </p:txBody>
      </p:sp>
      <p:sp>
        <p:nvSpPr>
          <p:cNvPr id="1050" name="Rectangle 26"/>
          <p:cNvSpPr>
            <a:spLocks noChangeArrowheads="1"/>
          </p:cNvSpPr>
          <p:nvPr/>
        </p:nvSpPr>
        <p:spPr bwMode="auto">
          <a:xfrm>
            <a:off x="228600" y="838200"/>
            <a:ext cx="228600" cy="228600"/>
          </a:xfrm>
          <a:prstGeom prst="rect">
            <a:avLst/>
          </a:prstGeom>
          <a:solidFill>
            <a:srgbClr val="800000"/>
          </a:solidFill>
          <a:ln w="12700">
            <a:solidFill>
              <a:srgbClr val="800000"/>
            </a:solidFill>
            <a:miter lim="800000"/>
            <a:headEnd/>
            <a:tailEnd/>
          </a:ln>
          <a:effectLst/>
        </p:spPr>
        <p:txBody>
          <a:bodyPr wrap="none" anchor="ctr"/>
          <a:lstStyle/>
          <a:p>
            <a:endParaRPr lang="en-US"/>
          </a:p>
        </p:txBody>
      </p:sp>
      <p:sp>
        <p:nvSpPr>
          <p:cNvPr id="1051" name="Rectangle 27"/>
          <p:cNvSpPr>
            <a:spLocks noChangeArrowheads="1"/>
          </p:cNvSpPr>
          <p:nvPr/>
        </p:nvSpPr>
        <p:spPr bwMode="auto">
          <a:xfrm>
            <a:off x="228600" y="228600"/>
            <a:ext cx="228600" cy="228600"/>
          </a:xfrm>
          <a:prstGeom prst="rect">
            <a:avLst/>
          </a:prstGeom>
          <a:solidFill>
            <a:srgbClr val="D82204"/>
          </a:solidFill>
          <a:ln w="12700">
            <a:solidFill>
              <a:srgbClr val="D82204"/>
            </a:solidFill>
            <a:miter lim="800000"/>
            <a:headEnd/>
            <a:tailEnd/>
          </a:ln>
          <a:effectLst/>
        </p:spPr>
        <p:txBody>
          <a:bodyPr wrap="none" anchor="ctr"/>
          <a:lstStyle/>
          <a:p>
            <a:endParaRPr lang="en-US"/>
          </a:p>
        </p:txBody>
      </p:sp>
      <p:sp>
        <p:nvSpPr>
          <p:cNvPr id="1052" name="Rectangle 28"/>
          <p:cNvSpPr>
            <a:spLocks noChangeArrowheads="1"/>
          </p:cNvSpPr>
          <p:nvPr/>
        </p:nvSpPr>
        <p:spPr bwMode="auto">
          <a:xfrm>
            <a:off x="228600" y="533400"/>
            <a:ext cx="228600" cy="228600"/>
          </a:xfrm>
          <a:prstGeom prst="rect">
            <a:avLst/>
          </a:prstGeom>
          <a:solidFill>
            <a:schemeClr val="accent1"/>
          </a:solidFill>
          <a:ln w="12700">
            <a:solidFill>
              <a:schemeClr val="accent1"/>
            </a:solidFill>
            <a:miter lim="800000"/>
            <a:headEnd/>
            <a:tailEnd/>
          </a:ln>
          <a:effectLst/>
        </p:spPr>
        <p:txBody>
          <a:bodyPr wrap="none" anchor="ctr"/>
          <a:lstStyle/>
          <a:p>
            <a:endParaRPr lang="en-US"/>
          </a:p>
        </p:txBody>
      </p:sp>
      <p:sp>
        <p:nvSpPr>
          <p:cNvPr id="1053" name="Rectangle 29"/>
          <p:cNvSpPr>
            <a:spLocks noChangeArrowheads="1"/>
          </p:cNvSpPr>
          <p:nvPr/>
        </p:nvSpPr>
        <p:spPr bwMode="auto">
          <a:xfrm>
            <a:off x="533400" y="838200"/>
            <a:ext cx="228600" cy="228600"/>
          </a:xfrm>
          <a:prstGeom prst="rect">
            <a:avLst/>
          </a:prstGeom>
          <a:solidFill>
            <a:srgbClr val="AA583E"/>
          </a:solidFill>
          <a:ln w="12700">
            <a:noFill/>
            <a:miter lim="800000"/>
            <a:headEnd/>
            <a:tailEnd/>
          </a:ln>
          <a:effectLst/>
        </p:spPr>
        <p:txBody>
          <a:bodyPr wrap="none" anchor="ctr"/>
          <a:lstStyle/>
          <a:p>
            <a:endParaRPr lang="en-US"/>
          </a:p>
        </p:txBody>
      </p:sp>
      <p:sp>
        <p:nvSpPr>
          <p:cNvPr id="1056" name="Text Box 32"/>
          <p:cNvSpPr txBox="1">
            <a:spLocks noChangeArrowheads="1"/>
          </p:cNvSpPr>
          <p:nvPr/>
        </p:nvSpPr>
        <p:spPr bwMode="auto">
          <a:xfrm>
            <a:off x="762000" y="190500"/>
            <a:ext cx="2125663" cy="336550"/>
          </a:xfrm>
          <a:prstGeom prst="rect">
            <a:avLst/>
          </a:prstGeom>
          <a:noFill/>
          <a:ln w="12700">
            <a:noFill/>
            <a:miter lim="800000"/>
            <a:headEnd/>
            <a:tailEnd/>
          </a:ln>
          <a:effectLst/>
        </p:spPr>
        <p:txBody>
          <a:bodyPr wrap="none">
            <a:spAutoFit/>
          </a:bodyPr>
          <a:lstStyle/>
          <a:p>
            <a:r>
              <a:rPr lang="en-US" sz="1600">
                <a:solidFill>
                  <a:srgbClr val="0066FF"/>
                </a:solidFill>
              </a:rPr>
              <a:t>3D Computer Vision</a:t>
            </a:r>
          </a:p>
        </p:txBody>
      </p:sp>
      <p:sp>
        <p:nvSpPr>
          <p:cNvPr id="1057" name="Text Box 33"/>
          <p:cNvSpPr txBox="1">
            <a:spLocks noChangeArrowheads="1"/>
          </p:cNvSpPr>
          <p:nvPr/>
        </p:nvSpPr>
        <p:spPr bwMode="auto">
          <a:xfrm>
            <a:off x="838200" y="457200"/>
            <a:ext cx="2590800" cy="366713"/>
          </a:xfrm>
          <a:prstGeom prst="rect">
            <a:avLst/>
          </a:prstGeom>
          <a:noFill/>
          <a:ln w="12700">
            <a:noFill/>
            <a:miter lim="800000"/>
            <a:headEnd/>
            <a:tailEnd/>
          </a:ln>
          <a:effectLst/>
        </p:spPr>
        <p:txBody>
          <a:bodyPr>
            <a:spAutoFit/>
          </a:bodyPr>
          <a:lstStyle/>
          <a:p>
            <a:r>
              <a:rPr lang="en-US">
                <a:solidFill>
                  <a:srgbClr val="0066FF"/>
                </a:solidFill>
              </a:rPr>
              <a:t>and Video Computing</a:t>
            </a:r>
          </a:p>
        </p:txBody>
      </p:sp>
      <p:sp>
        <p:nvSpPr>
          <p:cNvPr id="1059" name="Rectangle 35"/>
          <p:cNvSpPr>
            <a:spLocks noChangeArrowheads="1"/>
          </p:cNvSpPr>
          <p:nvPr/>
        </p:nvSpPr>
        <p:spPr bwMode="auto">
          <a:xfrm>
            <a:off x="3352800" y="476250"/>
            <a:ext cx="5656263" cy="342900"/>
          </a:xfrm>
          <a:prstGeom prst="rect">
            <a:avLst/>
          </a:prstGeom>
          <a:solidFill>
            <a:srgbClr val="2242A8"/>
          </a:solidFill>
          <a:ln w="12700">
            <a:noFill/>
            <a:miter lim="800000"/>
            <a:headEnd/>
            <a:tailEnd/>
          </a:ln>
          <a:effectLst/>
        </p:spPr>
        <p:txBody>
          <a:bodyPr wrap="none" anchor="ctr"/>
          <a:lstStyle/>
          <a:p>
            <a:endParaRPr lang="en-US"/>
          </a:p>
        </p:txBody>
      </p:sp>
      <p:sp>
        <p:nvSpPr>
          <p:cNvPr id="1031" name="Rectangle 7"/>
          <p:cNvSpPr>
            <a:spLocks noGrp="1" noChangeArrowheads="1"/>
          </p:cNvSpPr>
          <p:nvPr>
            <p:ph type="title"/>
          </p:nvPr>
        </p:nvSpPr>
        <p:spPr bwMode="auto">
          <a:xfrm>
            <a:off x="3876675" y="285750"/>
            <a:ext cx="5211763" cy="609600"/>
          </a:xfrm>
          <a:prstGeom prst="rect">
            <a:avLst/>
          </a:prstGeom>
          <a:noFill/>
          <a:ln w="12700">
            <a:noFill/>
            <a:miter lim="800000"/>
            <a:headEnd/>
            <a:tailEnd/>
          </a:ln>
          <a:effectLst>
            <a:outerShdw dist="35921" dir="2700000" algn="ctr" rotWithShape="0">
              <a:schemeClr val="bg2"/>
            </a:outerShdw>
          </a:effectLst>
        </p:spPr>
        <p:txBody>
          <a:bodyPr vert="horz" wrap="square" lIns="90487" tIns="44450" rIns="90487" bIns="44450" numCol="1" anchor="b" anchorCtr="0" compatLnSpc="1">
            <a:prstTxWarp prst="textNoShape">
              <a:avLst/>
            </a:prstTxWarp>
          </a:bodyPr>
          <a:lstStyle/>
          <a:p>
            <a:pPr lvl="0"/>
            <a:r>
              <a:rPr lang="en-US"/>
              <a:t>Click to edit Master title style</a:t>
            </a:r>
          </a:p>
        </p:txBody>
      </p:sp>
      <p:sp>
        <p:nvSpPr>
          <p:cNvPr id="1029" name="Rectangle 5"/>
          <p:cNvSpPr>
            <a:spLocks noGrp="1" noChangeArrowheads="1"/>
          </p:cNvSpPr>
          <p:nvPr>
            <p:ph type="body" idx="1"/>
          </p:nvPr>
        </p:nvSpPr>
        <p:spPr bwMode="auto">
          <a:xfrm>
            <a:off x="647700" y="1752600"/>
            <a:ext cx="7848600" cy="2362200"/>
          </a:xfrm>
          <a:prstGeom prst="rect">
            <a:avLst/>
          </a:prstGeom>
          <a:noFill/>
          <a:ln w="12700">
            <a:noFill/>
            <a:miter lim="800000"/>
            <a:headEnd/>
            <a:tailEnd/>
          </a:ln>
          <a:effectLst/>
        </p:spPr>
        <p:txBody>
          <a:bodyPr vert="horz" wrap="square" lIns="90487" tIns="44450" rIns="90487" bIns="4445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2800" b="1">
          <a:solidFill>
            <a:srgbClr val="B2B2B2"/>
          </a:solidFill>
          <a:latin typeface="+mj-lt"/>
          <a:ea typeface="+mj-ea"/>
          <a:cs typeface="+mj-cs"/>
        </a:defRPr>
      </a:lvl1pPr>
      <a:lvl2pPr algn="ctr" rtl="0" eaLnBrk="0" fontAlgn="base" hangingPunct="0">
        <a:spcBef>
          <a:spcPct val="0"/>
        </a:spcBef>
        <a:spcAft>
          <a:spcPct val="0"/>
        </a:spcAft>
        <a:defRPr sz="2800" b="1">
          <a:solidFill>
            <a:srgbClr val="B2B2B2"/>
          </a:solidFill>
          <a:latin typeface="Arial" charset="0"/>
        </a:defRPr>
      </a:lvl2pPr>
      <a:lvl3pPr algn="ctr" rtl="0" eaLnBrk="0" fontAlgn="base" hangingPunct="0">
        <a:spcBef>
          <a:spcPct val="0"/>
        </a:spcBef>
        <a:spcAft>
          <a:spcPct val="0"/>
        </a:spcAft>
        <a:defRPr sz="2800" b="1">
          <a:solidFill>
            <a:srgbClr val="B2B2B2"/>
          </a:solidFill>
          <a:latin typeface="Arial" charset="0"/>
        </a:defRPr>
      </a:lvl3pPr>
      <a:lvl4pPr algn="ctr" rtl="0" eaLnBrk="0" fontAlgn="base" hangingPunct="0">
        <a:spcBef>
          <a:spcPct val="0"/>
        </a:spcBef>
        <a:spcAft>
          <a:spcPct val="0"/>
        </a:spcAft>
        <a:defRPr sz="2800" b="1">
          <a:solidFill>
            <a:srgbClr val="B2B2B2"/>
          </a:solidFill>
          <a:latin typeface="Arial" charset="0"/>
        </a:defRPr>
      </a:lvl4pPr>
      <a:lvl5pPr algn="ctr" rtl="0" eaLnBrk="0" fontAlgn="base" hangingPunct="0">
        <a:spcBef>
          <a:spcPct val="0"/>
        </a:spcBef>
        <a:spcAft>
          <a:spcPct val="0"/>
        </a:spcAft>
        <a:defRPr sz="2800" b="1">
          <a:solidFill>
            <a:srgbClr val="B2B2B2"/>
          </a:solidFill>
          <a:latin typeface="Arial" charset="0"/>
        </a:defRPr>
      </a:lvl5pPr>
      <a:lvl6pPr marL="457200" algn="ctr" rtl="0" eaLnBrk="0" fontAlgn="base" hangingPunct="0">
        <a:spcBef>
          <a:spcPct val="0"/>
        </a:spcBef>
        <a:spcAft>
          <a:spcPct val="0"/>
        </a:spcAft>
        <a:defRPr sz="2800" b="1">
          <a:solidFill>
            <a:srgbClr val="B2B2B2"/>
          </a:solidFill>
          <a:latin typeface="Arial" charset="0"/>
        </a:defRPr>
      </a:lvl6pPr>
      <a:lvl7pPr marL="914400" algn="ctr" rtl="0" eaLnBrk="0" fontAlgn="base" hangingPunct="0">
        <a:spcBef>
          <a:spcPct val="0"/>
        </a:spcBef>
        <a:spcAft>
          <a:spcPct val="0"/>
        </a:spcAft>
        <a:defRPr sz="2800" b="1">
          <a:solidFill>
            <a:srgbClr val="B2B2B2"/>
          </a:solidFill>
          <a:latin typeface="Arial" charset="0"/>
        </a:defRPr>
      </a:lvl7pPr>
      <a:lvl8pPr marL="1371600" algn="ctr" rtl="0" eaLnBrk="0" fontAlgn="base" hangingPunct="0">
        <a:spcBef>
          <a:spcPct val="0"/>
        </a:spcBef>
        <a:spcAft>
          <a:spcPct val="0"/>
        </a:spcAft>
        <a:defRPr sz="2800" b="1">
          <a:solidFill>
            <a:srgbClr val="B2B2B2"/>
          </a:solidFill>
          <a:latin typeface="Arial" charset="0"/>
        </a:defRPr>
      </a:lvl8pPr>
      <a:lvl9pPr marL="1828800" algn="ctr" rtl="0" eaLnBrk="0" fontAlgn="base" hangingPunct="0">
        <a:spcBef>
          <a:spcPct val="0"/>
        </a:spcBef>
        <a:spcAft>
          <a:spcPct val="0"/>
        </a:spcAft>
        <a:defRPr sz="2800" b="1">
          <a:solidFill>
            <a:srgbClr val="B2B2B2"/>
          </a:solidFill>
          <a:latin typeface="Arial" charset="0"/>
        </a:defRPr>
      </a:lvl9pPr>
    </p:titleStyle>
    <p:bodyStyle>
      <a:lvl1pPr marL="342900" indent="-342900" algn="l" rtl="0" eaLnBrk="0" fontAlgn="base" hangingPunct="0">
        <a:spcBef>
          <a:spcPct val="20000"/>
        </a:spcBef>
        <a:spcAft>
          <a:spcPct val="0"/>
        </a:spcAft>
        <a:buClr>
          <a:srgbClr val="0066FF"/>
        </a:buClr>
        <a:buSzPct val="75000"/>
        <a:buFont typeface="Zapf Dingbats" charset="2"/>
        <a:buChar char="n"/>
        <a:defRPr sz="2400">
          <a:solidFill>
            <a:srgbClr val="C0C0C0"/>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Zapf Dingbats" charset="2"/>
        <a:buChar char="l"/>
        <a:defRPr sz="2200">
          <a:solidFill>
            <a:srgbClr val="C0C0C0"/>
          </a:solidFill>
          <a:latin typeface="+mn-lt"/>
        </a:defRPr>
      </a:lvl2pPr>
      <a:lvl3pPr marL="1085850" indent="-228600" algn="l" rtl="0" eaLnBrk="0" fontAlgn="base" hangingPunct="0">
        <a:spcBef>
          <a:spcPct val="20000"/>
        </a:spcBef>
        <a:spcAft>
          <a:spcPct val="0"/>
        </a:spcAft>
        <a:buClr>
          <a:schemeClr val="accent2"/>
        </a:buClr>
        <a:buSzPct val="55000"/>
        <a:buFont typeface="Zapf Dingbats" charset="2"/>
        <a:buChar char="u"/>
        <a:defRPr sz="2000">
          <a:solidFill>
            <a:srgbClr val="C0C0C0"/>
          </a:solidFill>
          <a:latin typeface="+mn-lt"/>
        </a:defRPr>
      </a:lvl3pPr>
      <a:lvl4pPr marL="1428750" indent="-228600" algn="l" rtl="0" eaLnBrk="0" fontAlgn="base" hangingPunct="0">
        <a:spcBef>
          <a:spcPct val="20000"/>
        </a:spcBef>
        <a:spcAft>
          <a:spcPct val="0"/>
        </a:spcAft>
        <a:buClr>
          <a:srgbClr val="800000"/>
        </a:buClr>
        <a:buSzPct val="55000"/>
        <a:buFont typeface="Monotype Sorts" pitchFamily="2" charset="2"/>
        <a:buChar char="F"/>
        <a:defRPr>
          <a:solidFill>
            <a:srgbClr val="C0C0C0"/>
          </a:solidFill>
          <a:latin typeface="+mn-lt"/>
        </a:defRPr>
      </a:lvl4pPr>
      <a:lvl5pPr marL="1771650" indent="-228600" algn="l" rtl="0" eaLnBrk="0" fontAlgn="base" hangingPunct="0">
        <a:spcBef>
          <a:spcPct val="20000"/>
        </a:spcBef>
        <a:spcAft>
          <a:spcPct val="0"/>
        </a:spcAft>
        <a:buClr>
          <a:schemeClr val="hlink"/>
        </a:buClr>
        <a:buSzPct val="75000"/>
        <a:buFont typeface="Zapf Dingbats" charset="2"/>
        <a:buChar char="w"/>
        <a:defRPr sz="1600">
          <a:solidFill>
            <a:srgbClr val="C0C0C0"/>
          </a:solidFill>
          <a:latin typeface="+mn-lt"/>
        </a:defRPr>
      </a:lvl5pPr>
      <a:lvl6pPr marL="2228850" indent="-228600" algn="l" rtl="0" eaLnBrk="0" fontAlgn="base" hangingPunct="0">
        <a:spcBef>
          <a:spcPct val="20000"/>
        </a:spcBef>
        <a:spcAft>
          <a:spcPct val="0"/>
        </a:spcAft>
        <a:buClr>
          <a:schemeClr val="hlink"/>
        </a:buClr>
        <a:buSzPct val="75000"/>
        <a:buFont typeface="Zapf Dingbats" charset="2"/>
        <a:buChar char="w"/>
        <a:defRPr sz="1600">
          <a:solidFill>
            <a:srgbClr val="C0C0C0"/>
          </a:solidFill>
          <a:latin typeface="+mn-lt"/>
        </a:defRPr>
      </a:lvl6pPr>
      <a:lvl7pPr marL="2686050" indent="-228600" algn="l" rtl="0" eaLnBrk="0" fontAlgn="base" hangingPunct="0">
        <a:spcBef>
          <a:spcPct val="20000"/>
        </a:spcBef>
        <a:spcAft>
          <a:spcPct val="0"/>
        </a:spcAft>
        <a:buClr>
          <a:schemeClr val="hlink"/>
        </a:buClr>
        <a:buSzPct val="75000"/>
        <a:buFont typeface="Zapf Dingbats" charset="2"/>
        <a:buChar char="w"/>
        <a:defRPr sz="1600">
          <a:solidFill>
            <a:srgbClr val="C0C0C0"/>
          </a:solidFill>
          <a:latin typeface="+mn-lt"/>
        </a:defRPr>
      </a:lvl7pPr>
      <a:lvl8pPr marL="3143250" indent="-228600" algn="l" rtl="0" eaLnBrk="0" fontAlgn="base" hangingPunct="0">
        <a:spcBef>
          <a:spcPct val="20000"/>
        </a:spcBef>
        <a:spcAft>
          <a:spcPct val="0"/>
        </a:spcAft>
        <a:buClr>
          <a:schemeClr val="hlink"/>
        </a:buClr>
        <a:buSzPct val="75000"/>
        <a:buFont typeface="Zapf Dingbats" charset="2"/>
        <a:buChar char="w"/>
        <a:defRPr sz="1600">
          <a:solidFill>
            <a:srgbClr val="C0C0C0"/>
          </a:solidFill>
          <a:latin typeface="+mn-lt"/>
        </a:defRPr>
      </a:lvl8pPr>
      <a:lvl9pPr marL="3600450" indent="-228600" algn="l" rtl="0" eaLnBrk="0" fontAlgn="base" hangingPunct="0">
        <a:spcBef>
          <a:spcPct val="20000"/>
        </a:spcBef>
        <a:spcAft>
          <a:spcPct val="0"/>
        </a:spcAft>
        <a:buClr>
          <a:schemeClr val="hlink"/>
        </a:buClr>
        <a:buSzPct val="75000"/>
        <a:buFont typeface="Zapf Dingbats" charset="2"/>
        <a:buChar char="w"/>
        <a:defRPr sz="1600">
          <a:solidFill>
            <a:srgbClr val="C0C0C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fortune.com/2017/03/30/bill-nye-science-guy-netflix-originals/"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w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ccvcl.org/professor-zhigang-zhu/csc-471-computer-vision-spring-2022/"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mailto:ds.zhu.ccny@gmail.com" TargetMode="External"/><Relationship Id="rId2" Type="http://schemas.openxmlformats.org/officeDocument/2006/relationships/hyperlink" Target="https://www.ccny.cuny.edu/it/matlab-and-simulink"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500" name="Rectangle 1036"/>
          <p:cNvSpPr>
            <a:spLocks noGrp="1" noChangeArrowheads="1"/>
          </p:cNvSpPr>
          <p:nvPr>
            <p:ph type="title"/>
          </p:nvPr>
        </p:nvSpPr>
        <p:spPr>
          <a:xfrm>
            <a:off x="6294438" y="381000"/>
            <a:ext cx="2849562" cy="533400"/>
          </a:xfrm>
        </p:spPr>
        <p:txBody>
          <a:bodyPr/>
          <a:lstStyle/>
          <a:p>
            <a:r>
              <a:rPr lang="en-US" sz="3200">
                <a:solidFill>
                  <a:srgbClr val="969696"/>
                </a:solidFill>
              </a:rPr>
              <a:t>Introduction</a:t>
            </a:r>
          </a:p>
        </p:txBody>
      </p:sp>
      <p:sp>
        <p:nvSpPr>
          <p:cNvPr id="191501" name="Rectangle 1037"/>
          <p:cNvSpPr>
            <a:spLocks noGrp="1" noChangeArrowheads="1"/>
          </p:cNvSpPr>
          <p:nvPr>
            <p:ph type="body" idx="1"/>
          </p:nvPr>
        </p:nvSpPr>
        <p:spPr>
          <a:xfrm>
            <a:off x="2895600" y="4876800"/>
            <a:ext cx="3962400" cy="1447800"/>
          </a:xfrm>
        </p:spPr>
        <p:txBody>
          <a:bodyPr/>
          <a:lstStyle/>
          <a:p>
            <a:pPr algn="ctr">
              <a:lnSpc>
                <a:spcPct val="80000"/>
              </a:lnSpc>
              <a:buFont typeface="Zapf Dingbats" charset="2"/>
              <a:buNone/>
            </a:pPr>
            <a:r>
              <a:rPr lang="en-US" dirty="0">
                <a:solidFill>
                  <a:srgbClr val="DDDDDD"/>
                </a:solidFill>
              </a:rPr>
              <a:t>Instructor: Zhigang Zhu</a:t>
            </a:r>
          </a:p>
          <a:p>
            <a:pPr algn="ctr">
              <a:lnSpc>
                <a:spcPct val="80000"/>
              </a:lnSpc>
              <a:buFont typeface="Zapf Dingbats" charset="2"/>
              <a:buNone/>
            </a:pPr>
            <a:r>
              <a:rPr lang="en-US" dirty="0">
                <a:solidFill>
                  <a:srgbClr val="DDDDDD"/>
                </a:solidFill>
              </a:rPr>
              <a:t>City College of New York</a:t>
            </a:r>
          </a:p>
          <a:p>
            <a:pPr algn="ctr">
              <a:lnSpc>
                <a:spcPct val="80000"/>
              </a:lnSpc>
              <a:buFont typeface="Zapf Dingbats" charset="2"/>
              <a:buNone/>
            </a:pPr>
            <a:r>
              <a:rPr lang="en-US" dirty="0">
                <a:solidFill>
                  <a:srgbClr val="DDDDDD"/>
                </a:solidFill>
              </a:rPr>
              <a:t>zzhu@ccny.cuny.edu</a:t>
            </a:r>
          </a:p>
        </p:txBody>
      </p:sp>
      <p:sp>
        <p:nvSpPr>
          <p:cNvPr id="191502" name="Rectangle 1038"/>
          <p:cNvSpPr>
            <a:spLocks noChangeArrowheads="1"/>
          </p:cNvSpPr>
          <p:nvPr/>
        </p:nvSpPr>
        <p:spPr bwMode="auto">
          <a:xfrm>
            <a:off x="381000" y="1143000"/>
            <a:ext cx="8305800" cy="2286000"/>
          </a:xfrm>
          <a:prstGeom prst="rect">
            <a:avLst/>
          </a:prstGeom>
          <a:noFill/>
          <a:ln w="12700">
            <a:noFill/>
            <a:miter lim="800000"/>
            <a:headEnd/>
            <a:tailEnd/>
          </a:ln>
          <a:effectLst/>
        </p:spPr>
        <p:txBody>
          <a:bodyPr>
            <a:spAutoFit/>
          </a:bodyPr>
          <a:lstStyle/>
          <a:p>
            <a:pPr algn="ctr"/>
            <a:r>
              <a:rPr lang="en-US" sz="2400" i="1" dirty="0">
                <a:solidFill>
                  <a:schemeClr val="accent1"/>
                </a:solidFill>
              </a:rPr>
              <a:t>CSc 471</a:t>
            </a:r>
          </a:p>
          <a:p>
            <a:pPr algn="ctr"/>
            <a:r>
              <a:rPr lang="en-US" sz="2400" i="1" dirty="0">
                <a:solidFill>
                  <a:schemeClr val="accent1"/>
                </a:solidFill>
              </a:rPr>
              <a:t>Spring 2022</a:t>
            </a:r>
          </a:p>
          <a:p>
            <a:pPr algn="ctr"/>
            <a:endParaRPr lang="en-US" sz="2400" i="1" dirty="0">
              <a:solidFill>
                <a:schemeClr val="accent1"/>
              </a:solidFill>
            </a:endParaRPr>
          </a:p>
          <a:p>
            <a:pPr algn="ctr"/>
            <a:r>
              <a:rPr lang="en-US" sz="3600" i="1" dirty="0">
                <a:solidFill>
                  <a:schemeClr val="accent1"/>
                </a:solidFill>
              </a:rPr>
              <a:t>3D Computer Vision </a:t>
            </a:r>
          </a:p>
          <a:p>
            <a:pPr algn="ctr"/>
            <a:endParaRPr lang="en-US" sz="3600" i="1" dirty="0">
              <a:solidFill>
                <a:schemeClr val="accent1"/>
              </a:solidFill>
            </a:endParaRPr>
          </a:p>
        </p:txBody>
      </p:sp>
      <p:sp>
        <p:nvSpPr>
          <p:cNvPr id="191504" name="Rectangle 1040"/>
          <p:cNvSpPr>
            <a:spLocks noChangeArrowheads="1"/>
          </p:cNvSpPr>
          <p:nvPr/>
        </p:nvSpPr>
        <p:spPr bwMode="auto">
          <a:xfrm>
            <a:off x="3429000" y="3352800"/>
            <a:ext cx="3429000" cy="609600"/>
          </a:xfrm>
          <a:prstGeom prst="rect">
            <a:avLst/>
          </a:prstGeom>
          <a:noFill/>
          <a:ln w="12700">
            <a:noFill/>
            <a:miter lim="800000"/>
            <a:headEnd/>
            <a:tailEnd/>
          </a:ln>
          <a:effectLst/>
        </p:spPr>
        <p:txBody>
          <a:bodyPr lIns="90487" tIns="44450" rIns="90487" bIns="44450"/>
          <a:lstStyle/>
          <a:p>
            <a:pPr marL="342900" indent="-342900">
              <a:spcBef>
                <a:spcPct val="20000"/>
              </a:spcBef>
              <a:buClr>
                <a:srgbClr val="0066FF"/>
              </a:buClr>
              <a:buSzPct val="75000"/>
              <a:buFont typeface="Zapf Dingbats" charset="2"/>
              <a:buNone/>
            </a:pPr>
            <a:r>
              <a:rPr lang="en-US" sz="2800" b="0">
                <a:solidFill>
                  <a:srgbClr val="DDDDDD"/>
                </a:solidFill>
              </a:rPr>
              <a:t>Introduction</a:t>
            </a:r>
            <a:endParaRPr lang="en-US" sz="2400" b="0">
              <a:solidFill>
                <a:srgbClr val="DDDDDD"/>
              </a:solidFill>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0" name="Rectangle 2050"/>
          <p:cNvSpPr>
            <a:spLocks noGrp="1" noChangeArrowheads="1"/>
          </p:cNvSpPr>
          <p:nvPr>
            <p:ph type="title"/>
          </p:nvPr>
        </p:nvSpPr>
        <p:spPr>
          <a:xfrm>
            <a:off x="7458075" y="285750"/>
            <a:ext cx="1609725" cy="609600"/>
          </a:xfrm>
        </p:spPr>
        <p:txBody>
          <a:bodyPr/>
          <a:lstStyle/>
          <a:p>
            <a:r>
              <a:rPr lang="en-US"/>
              <a:t>Grading</a:t>
            </a:r>
          </a:p>
        </p:txBody>
      </p:sp>
      <p:sp>
        <p:nvSpPr>
          <p:cNvPr id="805891" name="Rectangle 2051"/>
          <p:cNvSpPr>
            <a:spLocks noGrp="1" noChangeArrowheads="1"/>
          </p:cNvSpPr>
          <p:nvPr>
            <p:ph type="body" idx="1"/>
          </p:nvPr>
        </p:nvSpPr>
        <p:spPr>
          <a:xfrm>
            <a:off x="685800" y="1676400"/>
            <a:ext cx="7086600" cy="3886200"/>
          </a:xfrm>
        </p:spPr>
        <p:txBody>
          <a:bodyPr/>
          <a:lstStyle/>
          <a:p>
            <a:pPr>
              <a:lnSpc>
                <a:spcPct val="90000"/>
              </a:lnSpc>
            </a:pPr>
            <a:r>
              <a:rPr lang="en-US" sz="2000" dirty="0"/>
              <a:t>Homework on computer vision (4): 40%</a:t>
            </a:r>
          </a:p>
          <a:p>
            <a:pPr lvl="1">
              <a:lnSpc>
                <a:spcPct val="90000"/>
              </a:lnSpc>
            </a:pPr>
            <a:r>
              <a:rPr lang="en-US" sz="1800" dirty="0"/>
              <a:t>All homework must be yours….but you can work together until the final submission</a:t>
            </a:r>
          </a:p>
          <a:p>
            <a:pPr>
              <a:lnSpc>
                <a:spcPct val="90000"/>
              </a:lnSpc>
            </a:pPr>
            <a:endParaRPr lang="en-US" sz="2000" dirty="0"/>
          </a:p>
          <a:p>
            <a:pPr>
              <a:lnSpc>
                <a:spcPct val="90000"/>
              </a:lnSpc>
            </a:pPr>
            <a:r>
              <a:rPr lang="en-US" sz="2000" dirty="0"/>
              <a:t>Exam (midterm) on basics of computer vision: 40%</a:t>
            </a:r>
          </a:p>
          <a:p>
            <a:pPr lvl="1">
              <a:lnSpc>
                <a:spcPct val="90000"/>
              </a:lnSpc>
            </a:pPr>
            <a:r>
              <a:rPr lang="en-US" sz="1800" dirty="0"/>
              <a:t>Close-book exam</a:t>
            </a:r>
          </a:p>
          <a:p>
            <a:pPr lvl="1">
              <a:lnSpc>
                <a:spcPct val="90000"/>
              </a:lnSpc>
            </a:pPr>
            <a:endParaRPr lang="en-US" sz="1800" dirty="0"/>
          </a:p>
          <a:p>
            <a:pPr>
              <a:lnSpc>
                <a:spcPct val="90000"/>
              </a:lnSpc>
            </a:pPr>
            <a:r>
              <a:rPr lang="en-US" sz="2000" dirty="0"/>
              <a:t>Course Project + Presentation: 20%</a:t>
            </a:r>
          </a:p>
          <a:p>
            <a:pPr lvl="1">
              <a:lnSpc>
                <a:spcPct val="90000"/>
              </a:lnSpc>
            </a:pPr>
            <a:r>
              <a:rPr lang="en-US" sz="2000" dirty="0"/>
              <a:t>Each Team (2-3 students)</a:t>
            </a:r>
          </a:p>
          <a:p>
            <a:pPr lvl="1">
              <a:lnSpc>
                <a:spcPct val="90000"/>
              </a:lnSpc>
            </a:pPr>
            <a:r>
              <a:rPr lang="en-US" sz="2000" dirty="0"/>
              <a:t>Experiments: independently + collaboratively</a:t>
            </a:r>
          </a:p>
          <a:p>
            <a:pPr lvl="1">
              <a:lnSpc>
                <a:spcPct val="90000"/>
              </a:lnSpc>
            </a:pPr>
            <a:r>
              <a:rPr lang="en-US" sz="2000" dirty="0"/>
              <a:t>Presentation: independently + collaboratively</a:t>
            </a:r>
          </a:p>
          <a:p>
            <a:pPr>
              <a:lnSpc>
                <a:spcPct val="90000"/>
              </a:lnSpc>
            </a:pPr>
            <a:endParaRPr lang="en-US" sz="2000" dirty="0"/>
          </a:p>
        </p:txBody>
      </p:sp>
    </p:spTree>
    <p:extLst>
      <p:ext uri="{BB962C8B-B14F-4D97-AF65-F5344CB8AC3E}">
        <p14:creationId xmlns:p14="http://schemas.microsoft.com/office/powerpoint/2010/main" val="1675647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58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0589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0589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589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05891">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05891">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05891">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0589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5891"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noChangeArrowheads="1"/>
          </p:cNvSpPr>
          <p:nvPr>
            <p:ph type="title"/>
          </p:nvPr>
        </p:nvSpPr>
        <p:spPr>
          <a:xfrm>
            <a:off x="3886200" y="285750"/>
            <a:ext cx="5211763" cy="609600"/>
          </a:xfrm>
        </p:spPr>
        <p:txBody>
          <a:bodyPr/>
          <a:lstStyle/>
          <a:p>
            <a:r>
              <a:rPr lang="en-US"/>
              <a:t>Course Goals and Questions</a:t>
            </a:r>
          </a:p>
        </p:txBody>
      </p:sp>
      <p:sp>
        <p:nvSpPr>
          <p:cNvPr id="549891" name="Rectangle 3"/>
          <p:cNvSpPr>
            <a:spLocks noGrp="1" noChangeArrowheads="1"/>
          </p:cNvSpPr>
          <p:nvPr>
            <p:ph type="body" idx="1"/>
          </p:nvPr>
        </p:nvSpPr>
        <p:spPr>
          <a:xfrm>
            <a:off x="533400" y="1600200"/>
            <a:ext cx="8077200" cy="4724400"/>
          </a:xfrm>
        </p:spPr>
        <p:txBody>
          <a:bodyPr/>
          <a:lstStyle/>
          <a:p>
            <a:pPr>
              <a:lnSpc>
                <a:spcPct val="90000"/>
              </a:lnSpc>
            </a:pPr>
            <a:r>
              <a:rPr lang="en-US" dirty="0"/>
              <a:t>What makes (3D) Computer Vision interesting ?</a:t>
            </a:r>
          </a:p>
          <a:p>
            <a:pPr>
              <a:lnSpc>
                <a:spcPct val="90000"/>
              </a:lnSpc>
            </a:pPr>
            <a:endParaRPr lang="en-US" dirty="0"/>
          </a:p>
          <a:p>
            <a:pPr lvl="1">
              <a:lnSpc>
                <a:spcPct val="90000"/>
              </a:lnSpc>
            </a:pPr>
            <a:r>
              <a:rPr lang="en-US" sz="1800" dirty="0"/>
              <a:t>Image Modeling/Analysis/Interpretation</a:t>
            </a:r>
          </a:p>
          <a:p>
            <a:pPr lvl="2">
              <a:lnSpc>
                <a:spcPct val="90000"/>
              </a:lnSpc>
            </a:pPr>
            <a:r>
              <a:rPr lang="en-US" sz="1800" dirty="0"/>
              <a:t>Interpretation is an Artificial Intelligence Problem</a:t>
            </a:r>
          </a:p>
          <a:p>
            <a:pPr lvl="3">
              <a:lnSpc>
                <a:spcPct val="90000"/>
              </a:lnSpc>
            </a:pPr>
            <a:r>
              <a:rPr lang="en-US" sz="1600" dirty="0"/>
              <a:t>Sources of Knowledge in Vision</a:t>
            </a:r>
          </a:p>
          <a:p>
            <a:pPr lvl="3">
              <a:lnSpc>
                <a:spcPct val="90000"/>
              </a:lnSpc>
            </a:pPr>
            <a:r>
              <a:rPr lang="en-US" sz="1600" dirty="0"/>
              <a:t>Levels of Abstraction</a:t>
            </a:r>
          </a:p>
          <a:p>
            <a:pPr lvl="2">
              <a:lnSpc>
                <a:spcPct val="90000"/>
              </a:lnSpc>
            </a:pPr>
            <a:r>
              <a:rPr lang="en-US" sz="1800" dirty="0"/>
              <a:t>Interpretation often goes from 2D images to 3D structures </a:t>
            </a:r>
          </a:p>
          <a:p>
            <a:pPr lvl="3">
              <a:lnSpc>
                <a:spcPct val="90000"/>
              </a:lnSpc>
            </a:pPr>
            <a:r>
              <a:rPr lang="en-US" sz="1600" dirty="0"/>
              <a:t>since we live in a 3D world</a:t>
            </a:r>
          </a:p>
          <a:p>
            <a:pPr lvl="3">
              <a:lnSpc>
                <a:spcPct val="90000"/>
              </a:lnSpc>
            </a:pPr>
            <a:endParaRPr lang="en-US" sz="1600" dirty="0"/>
          </a:p>
          <a:p>
            <a:pPr lvl="1">
              <a:lnSpc>
                <a:spcPct val="90000"/>
              </a:lnSpc>
            </a:pPr>
            <a:r>
              <a:rPr lang="en-US" sz="1800" dirty="0"/>
              <a:t>Image Rendering/Synthesis/Composition</a:t>
            </a:r>
          </a:p>
          <a:p>
            <a:pPr lvl="2">
              <a:lnSpc>
                <a:spcPct val="90000"/>
              </a:lnSpc>
            </a:pPr>
            <a:r>
              <a:rPr lang="en-US" sz="1800" dirty="0"/>
              <a:t>Image Rendering is a Computer Graphics problem</a:t>
            </a:r>
          </a:p>
          <a:p>
            <a:pPr lvl="2">
              <a:lnSpc>
                <a:spcPct val="90000"/>
              </a:lnSpc>
            </a:pPr>
            <a:r>
              <a:rPr lang="en-US" sz="1800" dirty="0"/>
              <a:t>Rendering is from 3D model to 2D images</a:t>
            </a:r>
          </a:p>
        </p:txBody>
      </p:sp>
      <p:sp>
        <p:nvSpPr>
          <p:cNvPr id="549892" name="Oval 4"/>
          <p:cNvSpPr>
            <a:spLocks noChangeArrowheads="1"/>
          </p:cNvSpPr>
          <p:nvPr/>
        </p:nvSpPr>
        <p:spPr bwMode="auto">
          <a:xfrm>
            <a:off x="7848600" y="1981200"/>
            <a:ext cx="1295400" cy="114300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US"/>
          </a:p>
        </p:txBody>
      </p:sp>
      <p:sp>
        <p:nvSpPr>
          <p:cNvPr id="549893" name="Oval 5"/>
          <p:cNvSpPr>
            <a:spLocks noChangeArrowheads="1"/>
          </p:cNvSpPr>
          <p:nvPr/>
        </p:nvSpPr>
        <p:spPr bwMode="auto">
          <a:xfrm>
            <a:off x="7848600" y="4495800"/>
            <a:ext cx="1295400" cy="129540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US"/>
          </a:p>
        </p:txBody>
      </p:sp>
      <p:sp>
        <p:nvSpPr>
          <p:cNvPr id="549894" name="AutoShape 6"/>
          <p:cNvSpPr>
            <a:spLocks noChangeArrowheads="1"/>
          </p:cNvSpPr>
          <p:nvPr/>
        </p:nvSpPr>
        <p:spPr bwMode="auto">
          <a:xfrm>
            <a:off x="8534400" y="3200400"/>
            <a:ext cx="228600" cy="1219200"/>
          </a:xfrm>
          <a:prstGeom prst="downArrow">
            <a:avLst>
              <a:gd name="adj1" fmla="val 50000"/>
              <a:gd name="adj2" fmla="val 133333"/>
            </a:avLst>
          </a:prstGeom>
          <a:solidFill>
            <a:schemeClr val="accent1"/>
          </a:solidFill>
          <a:ln w="12700">
            <a:solidFill>
              <a:schemeClr val="tx1"/>
            </a:solidFill>
            <a:miter lim="800000"/>
            <a:headEnd type="none" w="sm" len="sm"/>
            <a:tailEnd type="none" w="sm" len="sm"/>
          </a:ln>
          <a:effectLst/>
        </p:spPr>
        <p:txBody>
          <a:bodyPr wrap="none" anchor="ctr"/>
          <a:lstStyle/>
          <a:p>
            <a:endParaRPr lang="en-US"/>
          </a:p>
        </p:txBody>
      </p:sp>
      <p:sp>
        <p:nvSpPr>
          <p:cNvPr id="549895" name="AutoShape 7"/>
          <p:cNvSpPr>
            <a:spLocks noChangeArrowheads="1"/>
          </p:cNvSpPr>
          <p:nvPr/>
        </p:nvSpPr>
        <p:spPr bwMode="auto">
          <a:xfrm>
            <a:off x="8153400" y="3124200"/>
            <a:ext cx="228600" cy="1219200"/>
          </a:xfrm>
          <a:prstGeom prst="upArrow">
            <a:avLst>
              <a:gd name="adj1" fmla="val 50000"/>
              <a:gd name="adj2" fmla="val 133333"/>
            </a:avLst>
          </a:prstGeom>
          <a:solidFill>
            <a:schemeClr val="accent1"/>
          </a:solidFill>
          <a:ln w="12700">
            <a:solidFill>
              <a:schemeClr val="tx1"/>
            </a:solidFill>
            <a:miter lim="800000"/>
            <a:headEnd type="none" w="sm" len="sm"/>
            <a:tailEnd type="none" w="sm" len="sm"/>
          </a:ln>
          <a:effectLst/>
        </p:spPr>
        <p:txBody>
          <a:bodyPr wrap="none" anchor="ctr"/>
          <a:lstStyle/>
          <a:p>
            <a:endParaRPr lang="en-US"/>
          </a:p>
        </p:txBody>
      </p:sp>
      <p:sp>
        <p:nvSpPr>
          <p:cNvPr id="549896" name="Text Box 8"/>
          <p:cNvSpPr txBox="1">
            <a:spLocks noChangeArrowheads="1"/>
          </p:cNvSpPr>
          <p:nvPr/>
        </p:nvSpPr>
        <p:spPr bwMode="auto">
          <a:xfrm>
            <a:off x="8077200" y="2133600"/>
            <a:ext cx="1066800" cy="641350"/>
          </a:xfrm>
          <a:prstGeom prst="rect">
            <a:avLst/>
          </a:prstGeom>
          <a:noFill/>
          <a:ln w="12700">
            <a:noFill/>
            <a:miter lim="800000"/>
            <a:headEnd type="none" w="sm" len="sm"/>
            <a:tailEnd type="none" w="sm" len="sm"/>
          </a:ln>
          <a:effectLst/>
        </p:spPr>
        <p:txBody>
          <a:bodyPr>
            <a:spAutoFit/>
          </a:bodyPr>
          <a:lstStyle/>
          <a:p>
            <a:pPr>
              <a:spcBef>
                <a:spcPct val="50000"/>
              </a:spcBef>
            </a:pPr>
            <a:r>
              <a:rPr lang="en-US"/>
              <a:t>2D images</a:t>
            </a:r>
          </a:p>
        </p:txBody>
      </p:sp>
      <p:sp>
        <p:nvSpPr>
          <p:cNvPr id="549897" name="Text Box 9"/>
          <p:cNvSpPr txBox="1">
            <a:spLocks noChangeArrowheads="1"/>
          </p:cNvSpPr>
          <p:nvPr/>
        </p:nvSpPr>
        <p:spPr bwMode="auto">
          <a:xfrm>
            <a:off x="8077200" y="4800600"/>
            <a:ext cx="1066800" cy="641350"/>
          </a:xfrm>
          <a:prstGeom prst="rect">
            <a:avLst/>
          </a:prstGeom>
          <a:noFill/>
          <a:ln w="12700">
            <a:noFill/>
            <a:miter lim="800000"/>
            <a:headEnd type="none" w="sm" len="sm"/>
            <a:tailEnd type="none" w="sm" len="sm"/>
          </a:ln>
          <a:effectLst/>
        </p:spPr>
        <p:txBody>
          <a:bodyPr>
            <a:spAutoFit/>
          </a:bodyPr>
          <a:lstStyle/>
          <a:p>
            <a:pPr>
              <a:spcBef>
                <a:spcPct val="50000"/>
              </a:spcBef>
            </a:pPr>
            <a:r>
              <a:rPr lang="en-US"/>
              <a:t>3D world</a:t>
            </a:r>
          </a:p>
        </p:txBody>
      </p:sp>
      <p:sp>
        <p:nvSpPr>
          <p:cNvPr id="549898" name="Text Box 10"/>
          <p:cNvSpPr txBox="1">
            <a:spLocks noChangeArrowheads="1"/>
          </p:cNvSpPr>
          <p:nvPr/>
        </p:nvSpPr>
        <p:spPr bwMode="auto">
          <a:xfrm>
            <a:off x="8610600" y="3505200"/>
            <a:ext cx="533400" cy="366713"/>
          </a:xfrm>
          <a:prstGeom prst="rect">
            <a:avLst/>
          </a:prstGeom>
          <a:noFill/>
          <a:ln w="12700">
            <a:noFill/>
            <a:miter lim="800000"/>
            <a:headEnd type="none" w="sm" len="sm"/>
            <a:tailEnd type="none" w="sm" len="sm"/>
          </a:ln>
          <a:effectLst/>
        </p:spPr>
        <p:txBody>
          <a:bodyPr>
            <a:spAutoFit/>
          </a:bodyPr>
          <a:lstStyle/>
          <a:p>
            <a:pPr>
              <a:spcBef>
                <a:spcPct val="50000"/>
              </a:spcBef>
            </a:pPr>
            <a:r>
              <a:rPr lang="en-US"/>
              <a:t>CV</a:t>
            </a:r>
          </a:p>
        </p:txBody>
      </p:sp>
      <p:sp>
        <p:nvSpPr>
          <p:cNvPr id="549899" name="Text Box 11"/>
          <p:cNvSpPr txBox="1">
            <a:spLocks noChangeArrowheads="1"/>
          </p:cNvSpPr>
          <p:nvPr/>
        </p:nvSpPr>
        <p:spPr bwMode="auto">
          <a:xfrm>
            <a:off x="7772400" y="3505200"/>
            <a:ext cx="533400" cy="366713"/>
          </a:xfrm>
          <a:prstGeom prst="rect">
            <a:avLst/>
          </a:prstGeom>
          <a:noFill/>
          <a:ln w="12700">
            <a:noFill/>
            <a:miter lim="800000"/>
            <a:headEnd type="none" w="sm" len="sm"/>
            <a:tailEnd type="none" w="sm" len="sm"/>
          </a:ln>
          <a:effectLst/>
        </p:spPr>
        <p:txBody>
          <a:bodyPr>
            <a:spAutoFit/>
          </a:bodyPr>
          <a:lstStyle/>
          <a:p>
            <a:pPr>
              <a:spcBef>
                <a:spcPct val="50000"/>
              </a:spcBef>
            </a:pPr>
            <a:r>
              <a:rPr lang="en-US"/>
              <a:t>CG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989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989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9891">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9891">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9891">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9891">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49891">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49891">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4989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130" name="Rectangle 1026"/>
          <p:cNvSpPr>
            <a:spLocks noGrp="1" noChangeArrowheads="1"/>
          </p:cNvSpPr>
          <p:nvPr>
            <p:ph type="title"/>
          </p:nvPr>
        </p:nvSpPr>
        <p:spPr/>
        <p:txBody>
          <a:bodyPr/>
          <a:lstStyle/>
          <a:p>
            <a:r>
              <a:rPr lang="en-US"/>
              <a:t>Related Fields</a:t>
            </a:r>
          </a:p>
        </p:txBody>
      </p:sp>
      <p:sp>
        <p:nvSpPr>
          <p:cNvPr id="688131" name="Rectangle 1027"/>
          <p:cNvSpPr>
            <a:spLocks noGrp="1" noChangeArrowheads="1"/>
          </p:cNvSpPr>
          <p:nvPr>
            <p:ph type="body" idx="1"/>
          </p:nvPr>
        </p:nvSpPr>
        <p:spPr>
          <a:xfrm>
            <a:off x="609600" y="1066800"/>
            <a:ext cx="8153400" cy="5257800"/>
          </a:xfrm>
        </p:spPr>
        <p:txBody>
          <a:bodyPr/>
          <a:lstStyle/>
          <a:p>
            <a:pPr>
              <a:lnSpc>
                <a:spcPct val="90000"/>
              </a:lnSpc>
            </a:pPr>
            <a:r>
              <a:rPr lang="en-US" sz="2000" dirty="0">
                <a:solidFill>
                  <a:srgbClr val="AA583E"/>
                </a:solidFill>
              </a:rPr>
              <a:t>Image Processing: </a:t>
            </a:r>
            <a:r>
              <a:rPr lang="en-US" sz="2000" dirty="0">
                <a:solidFill>
                  <a:srgbClr val="DDDDDD"/>
                </a:solidFill>
              </a:rPr>
              <a:t>image to image</a:t>
            </a:r>
            <a:endParaRPr lang="en-US" sz="2000" dirty="0">
              <a:solidFill>
                <a:schemeClr val="tx1"/>
              </a:solidFill>
            </a:endParaRPr>
          </a:p>
          <a:p>
            <a:pPr>
              <a:lnSpc>
                <a:spcPct val="90000"/>
              </a:lnSpc>
            </a:pPr>
            <a:r>
              <a:rPr lang="en-US" sz="2000" dirty="0">
                <a:solidFill>
                  <a:schemeClr val="accent2"/>
                </a:solidFill>
              </a:rPr>
              <a:t>Computer Vision:</a:t>
            </a:r>
            <a:r>
              <a:rPr lang="en-US" sz="2000" dirty="0">
                <a:solidFill>
                  <a:srgbClr val="FFFFFF"/>
                </a:solidFill>
              </a:rPr>
              <a:t>  </a:t>
            </a:r>
            <a:r>
              <a:rPr lang="en-US" sz="2000" dirty="0">
                <a:solidFill>
                  <a:srgbClr val="DDDDDD"/>
                </a:solidFill>
              </a:rPr>
              <a:t>Image to model</a:t>
            </a:r>
            <a:endParaRPr lang="en-US" sz="2000" dirty="0">
              <a:solidFill>
                <a:srgbClr val="FF9C03"/>
              </a:solidFill>
            </a:endParaRPr>
          </a:p>
          <a:p>
            <a:pPr>
              <a:lnSpc>
                <a:spcPct val="90000"/>
              </a:lnSpc>
            </a:pPr>
            <a:r>
              <a:rPr lang="en-US" sz="2000" dirty="0">
                <a:solidFill>
                  <a:srgbClr val="AA583E"/>
                </a:solidFill>
              </a:rPr>
              <a:t>Computer Graphics: </a:t>
            </a:r>
            <a:r>
              <a:rPr lang="en-US" sz="2000" dirty="0">
                <a:solidFill>
                  <a:srgbClr val="DDDDDD"/>
                </a:solidFill>
              </a:rPr>
              <a:t>model to image</a:t>
            </a:r>
          </a:p>
          <a:p>
            <a:pPr>
              <a:lnSpc>
                <a:spcPct val="90000"/>
              </a:lnSpc>
            </a:pPr>
            <a:endParaRPr lang="en-US" sz="2000" dirty="0">
              <a:solidFill>
                <a:srgbClr val="AA583E"/>
              </a:solidFill>
            </a:endParaRPr>
          </a:p>
          <a:p>
            <a:pPr>
              <a:lnSpc>
                <a:spcPct val="90000"/>
              </a:lnSpc>
            </a:pPr>
            <a:r>
              <a:rPr lang="en-US" sz="2000" dirty="0">
                <a:solidFill>
                  <a:srgbClr val="AA583E"/>
                </a:solidFill>
              </a:rPr>
              <a:t>Pattern Recognition: </a:t>
            </a:r>
            <a:r>
              <a:rPr lang="en-US" sz="2000" dirty="0">
                <a:solidFill>
                  <a:srgbClr val="DDDDDD"/>
                </a:solidFill>
              </a:rPr>
              <a:t>image to class</a:t>
            </a:r>
            <a:endParaRPr lang="en-US" sz="2000" dirty="0">
              <a:solidFill>
                <a:srgbClr val="AA583E"/>
              </a:solidFill>
            </a:endParaRPr>
          </a:p>
          <a:p>
            <a:pPr lvl="1">
              <a:lnSpc>
                <a:spcPct val="90000"/>
              </a:lnSpc>
            </a:pPr>
            <a:r>
              <a:rPr lang="en-US" sz="1800" dirty="0">
                <a:solidFill>
                  <a:srgbClr val="AA583E"/>
                </a:solidFill>
              </a:rPr>
              <a:t>image data mining/ video mining</a:t>
            </a:r>
          </a:p>
          <a:p>
            <a:pPr>
              <a:lnSpc>
                <a:spcPct val="90000"/>
              </a:lnSpc>
            </a:pPr>
            <a:r>
              <a:rPr lang="en-US" sz="2000" dirty="0">
                <a:solidFill>
                  <a:srgbClr val="AA583E"/>
                </a:solidFill>
              </a:rPr>
              <a:t>Artificial Intelligence: </a:t>
            </a:r>
            <a:r>
              <a:rPr lang="en-US" sz="2000" dirty="0">
                <a:solidFill>
                  <a:srgbClr val="DDDDDD"/>
                </a:solidFill>
              </a:rPr>
              <a:t>machine smarts</a:t>
            </a:r>
          </a:p>
          <a:p>
            <a:pPr lvl="1">
              <a:lnSpc>
                <a:spcPct val="90000"/>
              </a:lnSpc>
            </a:pPr>
            <a:r>
              <a:rPr lang="en-US" sz="1800" dirty="0">
                <a:solidFill>
                  <a:srgbClr val="AA583E"/>
                </a:solidFill>
              </a:rPr>
              <a:t>Machine perception</a:t>
            </a:r>
          </a:p>
          <a:p>
            <a:pPr>
              <a:lnSpc>
                <a:spcPct val="90000"/>
              </a:lnSpc>
            </a:pPr>
            <a:endParaRPr lang="en-US" sz="2000" dirty="0">
              <a:solidFill>
                <a:srgbClr val="AA583E"/>
              </a:solidFill>
            </a:endParaRPr>
          </a:p>
          <a:p>
            <a:pPr>
              <a:lnSpc>
                <a:spcPct val="90000"/>
              </a:lnSpc>
            </a:pPr>
            <a:r>
              <a:rPr lang="en-US" sz="2000" dirty="0">
                <a:solidFill>
                  <a:srgbClr val="AA583E"/>
                </a:solidFill>
              </a:rPr>
              <a:t>Photogrammetry: </a:t>
            </a:r>
            <a:r>
              <a:rPr lang="en-US" sz="2000" dirty="0">
                <a:solidFill>
                  <a:srgbClr val="DDDDDD"/>
                </a:solidFill>
              </a:rPr>
              <a:t>camera geometry, 3D reconstruction</a:t>
            </a:r>
          </a:p>
          <a:p>
            <a:pPr>
              <a:lnSpc>
                <a:spcPct val="90000"/>
              </a:lnSpc>
            </a:pPr>
            <a:r>
              <a:rPr lang="en-US" sz="2000" dirty="0">
                <a:solidFill>
                  <a:srgbClr val="AA583E"/>
                </a:solidFill>
              </a:rPr>
              <a:t>Medical Imaging: </a:t>
            </a:r>
            <a:r>
              <a:rPr lang="en-US" sz="2000" dirty="0">
                <a:solidFill>
                  <a:srgbClr val="DDDDDD"/>
                </a:solidFill>
              </a:rPr>
              <a:t>CAT, MRI, 3D reconstruction (2</a:t>
            </a:r>
            <a:r>
              <a:rPr lang="en-US" sz="2000" baseline="30000" dirty="0">
                <a:solidFill>
                  <a:srgbClr val="DDDDDD"/>
                </a:solidFill>
              </a:rPr>
              <a:t>nd</a:t>
            </a:r>
            <a:r>
              <a:rPr lang="en-US" sz="2000" dirty="0">
                <a:solidFill>
                  <a:srgbClr val="DDDDDD"/>
                </a:solidFill>
              </a:rPr>
              <a:t> meaning)</a:t>
            </a:r>
          </a:p>
          <a:p>
            <a:pPr>
              <a:lnSpc>
                <a:spcPct val="90000"/>
              </a:lnSpc>
            </a:pPr>
            <a:r>
              <a:rPr lang="en-US" sz="2000" dirty="0">
                <a:solidFill>
                  <a:srgbClr val="AA583E"/>
                </a:solidFill>
              </a:rPr>
              <a:t>Video Coding: </a:t>
            </a:r>
            <a:r>
              <a:rPr lang="en-US" sz="2000" dirty="0">
                <a:solidFill>
                  <a:srgbClr val="DDDDDD"/>
                </a:solidFill>
              </a:rPr>
              <a:t>encoding/decoding, compression, transmission</a:t>
            </a:r>
          </a:p>
          <a:p>
            <a:pPr>
              <a:lnSpc>
                <a:spcPct val="90000"/>
              </a:lnSpc>
            </a:pPr>
            <a:endParaRPr lang="en-US" sz="2000" dirty="0">
              <a:solidFill>
                <a:srgbClr val="AA583E"/>
              </a:solidFill>
            </a:endParaRPr>
          </a:p>
          <a:p>
            <a:pPr>
              <a:lnSpc>
                <a:spcPct val="90000"/>
              </a:lnSpc>
            </a:pPr>
            <a:r>
              <a:rPr lang="en-US" sz="2000" dirty="0">
                <a:solidFill>
                  <a:srgbClr val="AA583E"/>
                </a:solidFill>
              </a:rPr>
              <a:t>Physics &amp; Mathematics: </a:t>
            </a:r>
            <a:r>
              <a:rPr lang="en-US" sz="2000" dirty="0">
                <a:solidFill>
                  <a:srgbClr val="DDDDDD"/>
                </a:solidFill>
              </a:rPr>
              <a:t>basics</a:t>
            </a:r>
          </a:p>
          <a:p>
            <a:pPr>
              <a:lnSpc>
                <a:spcPct val="90000"/>
              </a:lnSpc>
            </a:pPr>
            <a:r>
              <a:rPr lang="en-US" sz="2000" dirty="0">
                <a:solidFill>
                  <a:srgbClr val="AA583E"/>
                </a:solidFill>
              </a:rPr>
              <a:t>Neuroscience: </a:t>
            </a:r>
            <a:r>
              <a:rPr lang="en-US" sz="2000" dirty="0">
                <a:solidFill>
                  <a:srgbClr val="DDDDDD"/>
                </a:solidFill>
              </a:rPr>
              <a:t>wetware to concept</a:t>
            </a:r>
            <a:endParaRPr lang="en-US" sz="2000" dirty="0">
              <a:solidFill>
                <a:srgbClr val="AA583E"/>
              </a:solidFill>
            </a:endParaRPr>
          </a:p>
          <a:p>
            <a:pPr>
              <a:lnSpc>
                <a:spcPct val="90000"/>
              </a:lnSpc>
            </a:pPr>
            <a:endParaRPr lang="en-US" sz="2000" dirty="0">
              <a:solidFill>
                <a:srgbClr val="DDDDDD"/>
              </a:solidFill>
            </a:endParaRPr>
          </a:p>
          <a:p>
            <a:pPr>
              <a:lnSpc>
                <a:spcPct val="90000"/>
              </a:lnSpc>
            </a:pPr>
            <a:r>
              <a:rPr lang="en-US" sz="2000" dirty="0">
                <a:solidFill>
                  <a:srgbClr val="DDDDDD"/>
                </a:solidFill>
              </a:rPr>
              <a:t>Computer Science: programming tools and skills?</a:t>
            </a:r>
          </a:p>
        </p:txBody>
      </p:sp>
      <p:sp>
        <p:nvSpPr>
          <p:cNvPr id="688132" name="Rectangle 1028"/>
          <p:cNvSpPr>
            <a:spLocks noChangeArrowheads="1"/>
          </p:cNvSpPr>
          <p:nvPr/>
        </p:nvSpPr>
        <p:spPr bwMode="auto">
          <a:xfrm>
            <a:off x="5867400" y="1219200"/>
            <a:ext cx="2030413" cy="822325"/>
          </a:xfrm>
          <a:prstGeom prst="rect">
            <a:avLst/>
          </a:prstGeom>
          <a:noFill/>
          <a:ln w="12700">
            <a:noFill/>
            <a:miter lim="800000"/>
            <a:headEnd type="none" w="sm" len="sm"/>
            <a:tailEnd type="none" w="sm" len="sm"/>
          </a:ln>
          <a:effectLst/>
        </p:spPr>
        <p:txBody>
          <a:bodyPr wrap="none">
            <a:spAutoFit/>
          </a:bodyPr>
          <a:lstStyle/>
          <a:p>
            <a:r>
              <a:rPr lang="en-US" sz="2400" i="1" dirty="0">
                <a:solidFill>
                  <a:srgbClr val="FFFFFF"/>
                </a:solidFill>
              </a:rPr>
              <a:t>All three are </a:t>
            </a:r>
          </a:p>
          <a:p>
            <a:r>
              <a:rPr lang="en-US" sz="2400" i="1" dirty="0">
                <a:solidFill>
                  <a:srgbClr val="FFFFFF"/>
                </a:solidFill>
              </a:rPr>
              <a:t>interrelated!</a:t>
            </a:r>
          </a:p>
        </p:txBody>
      </p:sp>
      <p:sp>
        <p:nvSpPr>
          <p:cNvPr id="688133" name="AutoShape 1029"/>
          <p:cNvSpPr>
            <a:spLocks/>
          </p:cNvSpPr>
          <p:nvPr/>
        </p:nvSpPr>
        <p:spPr bwMode="auto">
          <a:xfrm>
            <a:off x="5334000" y="1219200"/>
            <a:ext cx="381000" cy="838200"/>
          </a:xfrm>
          <a:prstGeom prst="rightBrace">
            <a:avLst>
              <a:gd name="adj1" fmla="val 18333"/>
              <a:gd name="adj2" fmla="val 50000"/>
            </a:avLst>
          </a:prstGeom>
          <a:noFill/>
          <a:ln w="12700">
            <a:solidFill>
              <a:schemeClr val="tx1"/>
            </a:solidFill>
            <a:round/>
            <a:headEnd type="none" w="sm" len="sm"/>
            <a:tailEnd type="none" w="sm" len="sm"/>
          </a:ln>
          <a:effectLst/>
        </p:spPr>
        <p:txBody>
          <a:bodyPr wrap="none" anchor="ctr"/>
          <a:lstStyle/>
          <a:p>
            <a:endParaRPr lang="en-US"/>
          </a:p>
        </p:txBody>
      </p:sp>
      <p:sp>
        <p:nvSpPr>
          <p:cNvPr id="688134" name="AutoShape 1030"/>
          <p:cNvSpPr>
            <a:spLocks/>
          </p:cNvSpPr>
          <p:nvPr/>
        </p:nvSpPr>
        <p:spPr bwMode="auto">
          <a:xfrm>
            <a:off x="5562600" y="2667000"/>
            <a:ext cx="381000" cy="863600"/>
          </a:xfrm>
          <a:prstGeom prst="rightBrace">
            <a:avLst>
              <a:gd name="adj1" fmla="val 18889"/>
              <a:gd name="adj2" fmla="val 50000"/>
            </a:avLst>
          </a:prstGeom>
          <a:noFill/>
          <a:ln w="12700">
            <a:solidFill>
              <a:schemeClr val="tx1"/>
            </a:solidFill>
            <a:round/>
            <a:headEnd type="none" w="sm" len="sm"/>
            <a:tailEnd type="none" w="sm" len="sm"/>
          </a:ln>
          <a:effectLst/>
        </p:spPr>
        <p:txBody>
          <a:bodyPr wrap="none" anchor="ctr"/>
          <a:lstStyle/>
          <a:p>
            <a:endParaRPr lang="en-US"/>
          </a:p>
        </p:txBody>
      </p:sp>
      <p:sp>
        <p:nvSpPr>
          <p:cNvPr id="688135" name="AutoShape 1031"/>
          <p:cNvSpPr>
            <a:spLocks/>
          </p:cNvSpPr>
          <p:nvPr/>
        </p:nvSpPr>
        <p:spPr bwMode="auto">
          <a:xfrm>
            <a:off x="8001000" y="4114800"/>
            <a:ext cx="381000" cy="863600"/>
          </a:xfrm>
          <a:prstGeom prst="rightBrace">
            <a:avLst>
              <a:gd name="adj1" fmla="val 18889"/>
              <a:gd name="adj2" fmla="val 50000"/>
            </a:avLst>
          </a:prstGeom>
          <a:noFill/>
          <a:ln w="12700">
            <a:solidFill>
              <a:schemeClr val="tx1"/>
            </a:solidFill>
            <a:round/>
            <a:headEnd type="none" w="sm" len="sm"/>
            <a:tailEnd type="none" w="sm" len="sm"/>
          </a:ln>
          <a:effectLst/>
        </p:spPr>
        <p:txBody>
          <a:bodyPr wrap="none" anchor="ctr"/>
          <a:lstStyle/>
          <a:p>
            <a:endParaRPr lang="en-US"/>
          </a:p>
        </p:txBody>
      </p:sp>
      <p:sp>
        <p:nvSpPr>
          <p:cNvPr id="688136" name="AutoShape 1032"/>
          <p:cNvSpPr>
            <a:spLocks/>
          </p:cNvSpPr>
          <p:nvPr/>
        </p:nvSpPr>
        <p:spPr bwMode="auto">
          <a:xfrm>
            <a:off x="5105400" y="5334000"/>
            <a:ext cx="381000" cy="863600"/>
          </a:xfrm>
          <a:prstGeom prst="rightBrace">
            <a:avLst>
              <a:gd name="adj1" fmla="val 18889"/>
              <a:gd name="adj2" fmla="val 50000"/>
            </a:avLst>
          </a:prstGeom>
          <a:noFill/>
          <a:ln w="12700">
            <a:solidFill>
              <a:schemeClr val="tx1"/>
            </a:solidFill>
            <a:round/>
            <a:headEnd type="none" w="sm" len="sm"/>
            <a:tailEnd type="none" w="sm" len="sm"/>
          </a:ln>
          <a:effectLst/>
        </p:spPr>
        <p:txBody>
          <a:bodyPr wrap="none" anchor="ctr"/>
          <a:lstStyle/>
          <a:p>
            <a:endParaRPr lang="en-US"/>
          </a:p>
        </p:txBody>
      </p:sp>
      <p:sp>
        <p:nvSpPr>
          <p:cNvPr id="688137" name="Rectangle 1033"/>
          <p:cNvSpPr>
            <a:spLocks noChangeArrowheads="1"/>
          </p:cNvSpPr>
          <p:nvPr/>
        </p:nvSpPr>
        <p:spPr bwMode="auto">
          <a:xfrm>
            <a:off x="6096000" y="2819400"/>
            <a:ext cx="488950" cy="457200"/>
          </a:xfrm>
          <a:prstGeom prst="rect">
            <a:avLst/>
          </a:prstGeom>
          <a:noFill/>
          <a:ln w="12700">
            <a:noFill/>
            <a:miter lim="800000"/>
            <a:headEnd type="none" w="sm" len="sm"/>
            <a:tailEnd type="none" w="sm" len="sm"/>
          </a:ln>
          <a:effectLst/>
        </p:spPr>
        <p:txBody>
          <a:bodyPr wrap="none">
            <a:spAutoFit/>
          </a:bodyPr>
          <a:lstStyle/>
          <a:p>
            <a:r>
              <a:rPr lang="en-US" sz="2400" i="1">
                <a:solidFill>
                  <a:srgbClr val="FFFFFF"/>
                </a:solidFill>
              </a:rPr>
              <a:t>AI</a:t>
            </a:r>
          </a:p>
        </p:txBody>
      </p:sp>
      <p:sp>
        <p:nvSpPr>
          <p:cNvPr id="688138" name="Rectangle 1034"/>
          <p:cNvSpPr>
            <a:spLocks noChangeArrowheads="1"/>
          </p:cNvSpPr>
          <p:nvPr/>
        </p:nvSpPr>
        <p:spPr bwMode="auto">
          <a:xfrm>
            <a:off x="7132638" y="3581400"/>
            <a:ext cx="2011362" cy="457200"/>
          </a:xfrm>
          <a:prstGeom prst="rect">
            <a:avLst/>
          </a:prstGeom>
          <a:noFill/>
          <a:ln w="12700">
            <a:noFill/>
            <a:miter lim="800000"/>
            <a:headEnd type="none" w="sm" len="sm"/>
            <a:tailEnd type="none" w="sm" len="sm"/>
          </a:ln>
          <a:effectLst/>
        </p:spPr>
        <p:txBody>
          <a:bodyPr wrap="none">
            <a:spAutoFit/>
          </a:bodyPr>
          <a:lstStyle/>
          <a:p>
            <a:r>
              <a:rPr lang="en-US" sz="2400" i="1" dirty="0">
                <a:solidFill>
                  <a:srgbClr val="FFFFFF"/>
                </a:solidFill>
              </a:rPr>
              <a:t>Applications</a:t>
            </a:r>
          </a:p>
        </p:txBody>
      </p:sp>
      <p:sp>
        <p:nvSpPr>
          <p:cNvPr id="688139" name="Rectangle 1035"/>
          <p:cNvSpPr>
            <a:spLocks noChangeArrowheads="1"/>
          </p:cNvSpPr>
          <p:nvPr/>
        </p:nvSpPr>
        <p:spPr bwMode="auto">
          <a:xfrm>
            <a:off x="5562600" y="5334000"/>
            <a:ext cx="1752600" cy="457200"/>
          </a:xfrm>
          <a:prstGeom prst="rect">
            <a:avLst/>
          </a:prstGeom>
          <a:noFill/>
          <a:ln w="12700">
            <a:noFill/>
            <a:miter lim="800000"/>
            <a:headEnd type="none" w="sm" len="sm"/>
            <a:tailEnd type="none" w="sm" len="sm"/>
          </a:ln>
          <a:effectLst/>
        </p:spPr>
        <p:txBody>
          <a:bodyPr>
            <a:spAutoFit/>
          </a:bodyPr>
          <a:lstStyle/>
          <a:p>
            <a:r>
              <a:rPr lang="en-US" sz="2400" i="1">
                <a:solidFill>
                  <a:srgbClr val="FFFFFF"/>
                </a:solidFill>
              </a:rPr>
              <a:t>basics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81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81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881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881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81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81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881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81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88131">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132" grpId="0"/>
      <p:bldP spid="688133" grpId="0" animBg="1"/>
      <p:bldP spid="688134" grpId="0" animBg="1"/>
      <p:bldP spid="688135" grpId="0" animBg="1"/>
      <p:bldP spid="688136" grpId="0" animBg="1"/>
      <p:bldP spid="688137" grpId="0"/>
      <p:bldP spid="688138" grpId="0"/>
      <p:bldP spid="68813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2" name="Rectangle 2"/>
          <p:cNvSpPr>
            <a:spLocks noGrp="1" noChangeArrowheads="1"/>
          </p:cNvSpPr>
          <p:nvPr>
            <p:ph type="title"/>
          </p:nvPr>
        </p:nvSpPr>
        <p:spPr>
          <a:xfrm>
            <a:off x="6629400" y="285750"/>
            <a:ext cx="2447925" cy="609600"/>
          </a:xfrm>
        </p:spPr>
        <p:txBody>
          <a:bodyPr/>
          <a:lstStyle/>
          <a:p>
            <a:r>
              <a:rPr lang="en-US"/>
              <a:t>Applications</a:t>
            </a:r>
          </a:p>
        </p:txBody>
      </p:sp>
      <p:sp>
        <p:nvSpPr>
          <p:cNvPr id="680963" name="Rectangle 3"/>
          <p:cNvSpPr>
            <a:spLocks noGrp="1" noChangeArrowheads="1"/>
          </p:cNvSpPr>
          <p:nvPr>
            <p:ph type="body" idx="1"/>
          </p:nvPr>
        </p:nvSpPr>
        <p:spPr>
          <a:xfrm>
            <a:off x="1962150" y="1524000"/>
            <a:ext cx="5219700" cy="4572000"/>
          </a:xfrm>
        </p:spPr>
        <p:txBody>
          <a:bodyPr/>
          <a:lstStyle/>
          <a:p>
            <a:pPr>
              <a:lnSpc>
                <a:spcPct val="90000"/>
              </a:lnSpc>
            </a:pPr>
            <a:r>
              <a:rPr lang="en-US" sz="1800"/>
              <a:t>Visual Inspection (*) </a:t>
            </a:r>
          </a:p>
          <a:p>
            <a:pPr>
              <a:lnSpc>
                <a:spcPct val="90000"/>
              </a:lnSpc>
            </a:pPr>
            <a:r>
              <a:rPr lang="en-US" sz="1800"/>
              <a:t>Robotics (*)</a:t>
            </a:r>
          </a:p>
          <a:p>
            <a:pPr>
              <a:lnSpc>
                <a:spcPct val="90000"/>
              </a:lnSpc>
            </a:pPr>
            <a:r>
              <a:rPr lang="en-US" sz="1800"/>
              <a:t>Intelligent Image Tools</a:t>
            </a:r>
          </a:p>
          <a:p>
            <a:pPr>
              <a:lnSpc>
                <a:spcPct val="90000"/>
              </a:lnSpc>
            </a:pPr>
            <a:r>
              <a:rPr lang="en-US" sz="1800"/>
              <a:t>Image Compression (MPEG 1/2/4/7)</a:t>
            </a:r>
          </a:p>
          <a:p>
            <a:pPr>
              <a:lnSpc>
                <a:spcPct val="90000"/>
              </a:lnSpc>
            </a:pPr>
            <a:r>
              <a:rPr lang="en-US" sz="1800"/>
              <a:t>Document Analysis (OCR)</a:t>
            </a:r>
          </a:p>
          <a:p>
            <a:pPr>
              <a:lnSpc>
                <a:spcPct val="90000"/>
              </a:lnSpc>
            </a:pPr>
            <a:r>
              <a:rPr lang="en-US" sz="1800"/>
              <a:t>Image and Video on the Web</a:t>
            </a:r>
          </a:p>
          <a:p>
            <a:pPr>
              <a:lnSpc>
                <a:spcPct val="90000"/>
              </a:lnSpc>
            </a:pPr>
            <a:r>
              <a:rPr lang="en-US" sz="1800"/>
              <a:t>Virtual Environment Construction (*)</a:t>
            </a:r>
          </a:p>
          <a:p>
            <a:pPr>
              <a:lnSpc>
                <a:spcPct val="90000"/>
              </a:lnSpc>
            </a:pPr>
            <a:r>
              <a:rPr lang="en-US" sz="1800"/>
              <a:t>Environment (*)</a:t>
            </a:r>
          </a:p>
          <a:p>
            <a:pPr>
              <a:lnSpc>
                <a:spcPct val="90000"/>
              </a:lnSpc>
            </a:pPr>
            <a:r>
              <a:rPr lang="en-US" sz="1800"/>
              <a:t>Media  and Entertainment</a:t>
            </a:r>
          </a:p>
          <a:p>
            <a:pPr>
              <a:lnSpc>
                <a:spcPct val="90000"/>
              </a:lnSpc>
            </a:pPr>
            <a:r>
              <a:rPr lang="en-US" sz="1800"/>
              <a:t>Medicine</a:t>
            </a:r>
          </a:p>
          <a:p>
            <a:pPr>
              <a:lnSpc>
                <a:spcPct val="90000"/>
              </a:lnSpc>
            </a:pPr>
            <a:r>
              <a:rPr lang="en-US" sz="1800"/>
              <a:t>Astronomy</a:t>
            </a:r>
          </a:p>
          <a:p>
            <a:pPr>
              <a:lnSpc>
                <a:spcPct val="90000"/>
              </a:lnSpc>
            </a:pPr>
            <a:r>
              <a:rPr lang="en-US" sz="1800"/>
              <a:t>Law Enforcement (*)</a:t>
            </a:r>
          </a:p>
          <a:p>
            <a:pPr lvl="1">
              <a:lnSpc>
                <a:spcPct val="90000"/>
              </a:lnSpc>
            </a:pPr>
            <a:r>
              <a:rPr lang="en-US" sz="1800"/>
              <a:t>surveillance, security</a:t>
            </a:r>
          </a:p>
          <a:p>
            <a:pPr>
              <a:lnSpc>
                <a:spcPct val="90000"/>
              </a:lnSpc>
            </a:pPr>
            <a:r>
              <a:rPr lang="en-US" sz="2000"/>
              <a:t>Traffic and Transportation (*)</a:t>
            </a:r>
          </a:p>
          <a:p>
            <a:pPr>
              <a:lnSpc>
                <a:spcPct val="90000"/>
              </a:lnSpc>
            </a:pPr>
            <a:r>
              <a:rPr lang="en-US" sz="1800"/>
              <a:t>Tele-Conferencing and e-Learning (*)</a:t>
            </a:r>
          </a:p>
          <a:p>
            <a:pPr>
              <a:lnSpc>
                <a:spcPct val="90000"/>
              </a:lnSpc>
            </a:pPr>
            <a:r>
              <a:rPr lang="en-US" sz="1800"/>
              <a:t>Human Computer Interaction (HCI)</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698" name="Rectangle 1026"/>
          <p:cNvSpPr>
            <a:spLocks noGrp="1" noChangeArrowheads="1"/>
          </p:cNvSpPr>
          <p:nvPr>
            <p:ph type="title"/>
          </p:nvPr>
        </p:nvSpPr>
        <p:spPr/>
        <p:txBody>
          <a:bodyPr/>
          <a:lstStyle/>
          <a:p>
            <a:r>
              <a:rPr lang="en-US"/>
              <a:t>Job Markets</a:t>
            </a:r>
          </a:p>
        </p:txBody>
      </p:sp>
      <p:sp>
        <p:nvSpPr>
          <p:cNvPr id="797699" name="Rectangle 1027"/>
          <p:cNvSpPr>
            <a:spLocks noGrp="1" noChangeArrowheads="1"/>
          </p:cNvSpPr>
          <p:nvPr>
            <p:ph type="body" idx="1"/>
          </p:nvPr>
        </p:nvSpPr>
        <p:spPr>
          <a:xfrm>
            <a:off x="647700" y="1752600"/>
            <a:ext cx="8039100" cy="4419600"/>
          </a:xfrm>
        </p:spPr>
        <p:txBody>
          <a:bodyPr/>
          <a:lstStyle/>
          <a:p>
            <a:pPr>
              <a:lnSpc>
                <a:spcPct val="90000"/>
              </a:lnSpc>
            </a:pPr>
            <a:r>
              <a:rPr lang="en-US" sz="1800" dirty="0"/>
              <a:t>Homeland Security</a:t>
            </a:r>
          </a:p>
          <a:p>
            <a:pPr lvl="1">
              <a:lnSpc>
                <a:spcPct val="90000"/>
              </a:lnSpc>
            </a:pPr>
            <a:r>
              <a:rPr lang="en-US" sz="1800" dirty="0"/>
              <a:t>Port security – cargo inspection, human ID, biometrics</a:t>
            </a:r>
          </a:p>
          <a:p>
            <a:pPr lvl="1">
              <a:lnSpc>
                <a:spcPct val="90000"/>
              </a:lnSpc>
            </a:pPr>
            <a:r>
              <a:rPr lang="en-US" sz="1800" dirty="0"/>
              <a:t>Facility security – Embassy, Power plant, bank  </a:t>
            </a:r>
          </a:p>
          <a:p>
            <a:pPr lvl="1">
              <a:lnSpc>
                <a:spcPct val="90000"/>
              </a:lnSpc>
            </a:pPr>
            <a:r>
              <a:rPr lang="en-US" sz="1800" dirty="0"/>
              <a:t>Surveillance – military or civilian </a:t>
            </a:r>
          </a:p>
          <a:p>
            <a:pPr>
              <a:lnSpc>
                <a:spcPct val="90000"/>
              </a:lnSpc>
            </a:pPr>
            <a:r>
              <a:rPr lang="en-US" sz="1800" dirty="0"/>
              <a:t>Media Production</a:t>
            </a:r>
          </a:p>
          <a:p>
            <a:pPr lvl="1">
              <a:lnSpc>
                <a:spcPct val="90000"/>
              </a:lnSpc>
            </a:pPr>
            <a:r>
              <a:rPr lang="en-US" sz="1800" dirty="0"/>
              <a:t>Cartoon / movie/ TVs/ photography</a:t>
            </a:r>
          </a:p>
          <a:p>
            <a:pPr lvl="1">
              <a:lnSpc>
                <a:spcPct val="90000"/>
              </a:lnSpc>
            </a:pPr>
            <a:r>
              <a:rPr lang="en-US" sz="1800" dirty="0"/>
              <a:t>Multimedia communication, video conferencing</a:t>
            </a:r>
          </a:p>
          <a:p>
            <a:pPr>
              <a:lnSpc>
                <a:spcPct val="90000"/>
              </a:lnSpc>
            </a:pPr>
            <a:r>
              <a:rPr lang="en-US" sz="1800" dirty="0"/>
              <a:t>Applications in image, vision, graphics, virtual reality</a:t>
            </a:r>
          </a:p>
          <a:p>
            <a:pPr lvl="1">
              <a:lnSpc>
                <a:spcPct val="90000"/>
              </a:lnSpc>
            </a:pPr>
            <a:r>
              <a:rPr lang="en-US" sz="1800" dirty="0"/>
              <a:t>2D image processing and 3D modeling</a:t>
            </a:r>
          </a:p>
          <a:p>
            <a:pPr lvl="1">
              <a:lnSpc>
                <a:spcPct val="90000"/>
              </a:lnSpc>
            </a:pPr>
            <a:r>
              <a:rPr lang="en-US" sz="1800" dirty="0"/>
              <a:t>VR: Unity3D, Oculus Rift Headsets</a:t>
            </a:r>
          </a:p>
          <a:p>
            <a:pPr lvl="1">
              <a:lnSpc>
                <a:spcPct val="90000"/>
              </a:lnSpc>
            </a:pPr>
            <a:r>
              <a:rPr lang="en-US" sz="1800" dirty="0"/>
              <a:t>Augmented Reality (ARKit/iOS and ARCore/Android)</a:t>
            </a:r>
          </a:p>
          <a:p>
            <a:pPr>
              <a:lnSpc>
                <a:spcPct val="90000"/>
              </a:lnSpc>
            </a:pPr>
            <a:r>
              <a:rPr lang="en-US" sz="1800" dirty="0"/>
              <a:t>Consumer/ Medical Industries</a:t>
            </a:r>
          </a:p>
          <a:p>
            <a:pPr lvl="1">
              <a:lnSpc>
                <a:spcPct val="90000"/>
              </a:lnSpc>
            </a:pPr>
            <a:r>
              <a:rPr lang="en-US" sz="1800" dirty="0"/>
              <a:t>Video cameras, Camcorders, Video phone</a:t>
            </a:r>
          </a:p>
          <a:p>
            <a:pPr lvl="1">
              <a:lnSpc>
                <a:spcPct val="90000"/>
              </a:lnSpc>
            </a:pPr>
            <a:r>
              <a:rPr lang="en-US" sz="1800" dirty="0"/>
              <a:t>Medical imaging 2D -&gt; 3D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769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769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9769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9769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9769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9769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97699">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97699">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97699">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97699">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97699">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97699">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97699">
                                            <p:txEl>
                                              <p:pRg st="12" end="1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97699">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769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4" name="Rectangle 1026"/>
          <p:cNvSpPr>
            <a:spLocks noGrp="1" noChangeArrowheads="1"/>
          </p:cNvSpPr>
          <p:nvPr>
            <p:ph type="title"/>
          </p:nvPr>
        </p:nvSpPr>
        <p:spPr>
          <a:xfrm>
            <a:off x="7010400" y="457200"/>
            <a:ext cx="1981200" cy="400050"/>
          </a:xfrm>
        </p:spPr>
        <p:txBody>
          <a:bodyPr/>
          <a:lstStyle/>
          <a:p>
            <a:pPr>
              <a:lnSpc>
                <a:spcPct val="70000"/>
              </a:lnSpc>
            </a:pPr>
            <a:r>
              <a:rPr lang="en-US"/>
              <a:t>IP vs CV</a:t>
            </a:r>
          </a:p>
        </p:txBody>
      </p:sp>
      <p:sp>
        <p:nvSpPr>
          <p:cNvPr id="730115" name="Rectangle 1027"/>
          <p:cNvSpPr>
            <a:spLocks noGrp="1" noChangeArrowheads="1"/>
          </p:cNvSpPr>
          <p:nvPr>
            <p:ph type="body" idx="1"/>
          </p:nvPr>
        </p:nvSpPr>
        <p:spPr>
          <a:xfrm>
            <a:off x="609600" y="1219200"/>
            <a:ext cx="8077200" cy="5257800"/>
          </a:xfrm>
        </p:spPr>
        <p:txBody>
          <a:bodyPr/>
          <a:lstStyle/>
          <a:p>
            <a:pPr>
              <a:lnSpc>
                <a:spcPct val="90000"/>
              </a:lnSpc>
            </a:pPr>
            <a:r>
              <a:rPr lang="en-US"/>
              <a:t>Image processing  (mainly in 2D)</a:t>
            </a:r>
          </a:p>
          <a:p>
            <a:pPr lvl="1">
              <a:lnSpc>
                <a:spcPct val="90000"/>
              </a:lnSpc>
            </a:pPr>
            <a:r>
              <a:rPr lang="en-US"/>
              <a:t>Image to Image transformations</a:t>
            </a:r>
          </a:p>
          <a:p>
            <a:pPr lvl="1">
              <a:lnSpc>
                <a:spcPct val="90000"/>
              </a:lnSpc>
            </a:pPr>
            <a:r>
              <a:rPr lang="en-US"/>
              <a:t>Image to Description transformations</a:t>
            </a:r>
          </a:p>
          <a:p>
            <a:pPr lvl="1">
              <a:lnSpc>
                <a:spcPct val="90000"/>
              </a:lnSpc>
            </a:pPr>
            <a:r>
              <a:rPr lang="en-US">
                <a:solidFill>
                  <a:schemeClr val="hlink"/>
                </a:solidFill>
              </a:rPr>
              <a:t>Image Analysis</a:t>
            </a:r>
            <a:r>
              <a:rPr lang="en-US"/>
              <a:t> - extracting quantitative information from images:</a:t>
            </a:r>
          </a:p>
          <a:p>
            <a:pPr lvl="2">
              <a:lnSpc>
                <a:spcPct val="90000"/>
              </a:lnSpc>
            </a:pPr>
            <a:r>
              <a:rPr lang="en-US"/>
              <a:t>Size of a tumor</a:t>
            </a:r>
          </a:p>
          <a:p>
            <a:pPr lvl="2">
              <a:lnSpc>
                <a:spcPct val="90000"/>
              </a:lnSpc>
            </a:pPr>
            <a:r>
              <a:rPr lang="en-US"/>
              <a:t>distance between objects</a:t>
            </a:r>
          </a:p>
          <a:p>
            <a:pPr lvl="2">
              <a:lnSpc>
                <a:spcPct val="90000"/>
              </a:lnSpc>
            </a:pPr>
            <a:r>
              <a:rPr lang="en-US"/>
              <a:t>facial expression</a:t>
            </a:r>
          </a:p>
          <a:p>
            <a:pPr lvl="1">
              <a:lnSpc>
                <a:spcPct val="90000"/>
              </a:lnSpc>
            </a:pPr>
            <a:r>
              <a:rPr lang="en-US">
                <a:solidFill>
                  <a:schemeClr val="hlink"/>
                </a:solidFill>
              </a:rPr>
              <a:t>Image restoration</a:t>
            </a:r>
            <a:r>
              <a:rPr lang="en-US"/>
              <a:t>.  Try to undo damage</a:t>
            </a:r>
          </a:p>
          <a:p>
            <a:pPr lvl="2">
              <a:lnSpc>
                <a:spcPct val="90000"/>
              </a:lnSpc>
            </a:pPr>
            <a:r>
              <a:rPr lang="en-US"/>
              <a:t>needs a model of how the damage was made</a:t>
            </a:r>
          </a:p>
          <a:p>
            <a:pPr lvl="1">
              <a:lnSpc>
                <a:spcPct val="90000"/>
              </a:lnSpc>
            </a:pPr>
            <a:r>
              <a:rPr lang="en-US">
                <a:solidFill>
                  <a:schemeClr val="hlink"/>
                </a:solidFill>
              </a:rPr>
              <a:t>Image enhancement</a:t>
            </a:r>
            <a:r>
              <a:rPr lang="en-US"/>
              <a:t>. Try to improve the quality of an image</a:t>
            </a:r>
          </a:p>
          <a:p>
            <a:pPr lvl="1">
              <a:lnSpc>
                <a:spcPct val="90000"/>
              </a:lnSpc>
            </a:pPr>
            <a:r>
              <a:rPr lang="en-US">
                <a:solidFill>
                  <a:schemeClr val="hlink"/>
                </a:solidFill>
              </a:rPr>
              <a:t>Image compression</a:t>
            </a:r>
            <a:r>
              <a:rPr lang="en-US"/>
              <a:t>.  How to convey the most amount of information with the least amount of data</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2"/>
          <p:cNvSpPr>
            <a:spLocks noGrp="1" noChangeArrowheads="1"/>
          </p:cNvSpPr>
          <p:nvPr>
            <p:ph type="title"/>
          </p:nvPr>
        </p:nvSpPr>
        <p:spPr>
          <a:xfrm>
            <a:off x="4343400" y="276225"/>
            <a:ext cx="4743450" cy="609600"/>
          </a:xfrm>
        </p:spPr>
        <p:txBody>
          <a:bodyPr/>
          <a:lstStyle/>
          <a:p>
            <a:r>
              <a:rPr lang="en-US"/>
              <a:t>What is Computer Vision?</a:t>
            </a:r>
          </a:p>
        </p:txBody>
      </p:sp>
      <p:sp>
        <p:nvSpPr>
          <p:cNvPr id="550915" name="Rectangle 3"/>
          <p:cNvSpPr>
            <a:spLocks noGrp="1" noChangeArrowheads="1"/>
          </p:cNvSpPr>
          <p:nvPr>
            <p:ph type="body" idx="1"/>
          </p:nvPr>
        </p:nvSpPr>
        <p:spPr>
          <a:xfrm>
            <a:off x="1524000" y="1600200"/>
            <a:ext cx="5810250" cy="457200"/>
          </a:xfrm>
          <a:ln/>
        </p:spPr>
        <p:txBody>
          <a:bodyPr/>
          <a:lstStyle/>
          <a:p>
            <a:pPr>
              <a:buFont typeface="Zapf Dingbats" charset="2"/>
              <a:buNone/>
            </a:pPr>
            <a:r>
              <a:rPr lang="en-US">
                <a:solidFill>
                  <a:schemeClr val="folHlink"/>
                </a:solidFill>
              </a:rPr>
              <a:t>Vision is the art of seeing things invisible.</a:t>
            </a:r>
          </a:p>
        </p:txBody>
      </p:sp>
      <p:sp>
        <p:nvSpPr>
          <p:cNvPr id="550916" name="Text Box 4"/>
          <p:cNvSpPr txBox="1">
            <a:spLocks noChangeArrowheads="1"/>
          </p:cNvSpPr>
          <p:nvPr/>
        </p:nvSpPr>
        <p:spPr bwMode="auto">
          <a:xfrm>
            <a:off x="4114800" y="2233613"/>
            <a:ext cx="3621088" cy="1314450"/>
          </a:xfrm>
          <a:prstGeom prst="rect">
            <a:avLst/>
          </a:prstGeom>
          <a:noFill/>
          <a:ln w="12700">
            <a:noFill/>
            <a:miter lim="800000"/>
            <a:headEnd/>
            <a:tailEnd/>
          </a:ln>
          <a:effectLst/>
        </p:spPr>
        <p:txBody>
          <a:bodyPr wrap="none">
            <a:spAutoFit/>
          </a:bodyPr>
          <a:lstStyle/>
          <a:p>
            <a:r>
              <a:rPr lang="en-US" sz="1600">
                <a:solidFill>
                  <a:schemeClr val="accent2"/>
                </a:solidFill>
              </a:rPr>
              <a:t>-Jonathan Swift (1667-1745)</a:t>
            </a:r>
          </a:p>
          <a:p>
            <a:r>
              <a:rPr lang="en-US" sz="1600">
                <a:solidFill>
                  <a:schemeClr val="accent2"/>
                </a:solidFill>
              </a:rPr>
              <a:t>   "Thoughts on Various Subjects"</a:t>
            </a:r>
          </a:p>
          <a:p>
            <a:r>
              <a:rPr lang="en-US" sz="1600">
                <a:solidFill>
                  <a:schemeClr val="accent2"/>
                </a:solidFill>
              </a:rPr>
              <a:t>   Miscellanies in Prose and Verse </a:t>
            </a:r>
          </a:p>
          <a:p>
            <a:r>
              <a:rPr lang="en-US" sz="1600">
                <a:solidFill>
                  <a:schemeClr val="accent2"/>
                </a:solidFill>
              </a:rPr>
              <a:t>   (published with Alexander Pope), </a:t>
            </a:r>
          </a:p>
          <a:p>
            <a:r>
              <a:rPr lang="en-US" sz="1600">
                <a:solidFill>
                  <a:schemeClr val="accent2"/>
                </a:solidFill>
              </a:rPr>
              <a:t>   vol. 1, 1727</a:t>
            </a:r>
            <a:r>
              <a:rPr lang="en-US" sz="1600" b="0">
                <a:solidFill>
                  <a:schemeClr val="accent2"/>
                </a:solidFill>
                <a:latin typeface="Times" pitchFamily="18" charset="0"/>
              </a:rPr>
              <a:t> </a:t>
            </a:r>
          </a:p>
        </p:txBody>
      </p:sp>
      <p:sp>
        <p:nvSpPr>
          <p:cNvPr id="550919" name="Text Box 7"/>
          <p:cNvSpPr txBox="1">
            <a:spLocks noChangeArrowheads="1"/>
          </p:cNvSpPr>
          <p:nvPr/>
        </p:nvSpPr>
        <p:spPr bwMode="auto">
          <a:xfrm>
            <a:off x="266700" y="3810000"/>
            <a:ext cx="8610600" cy="2538413"/>
          </a:xfrm>
          <a:prstGeom prst="rect">
            <a:avLst/>
          </a:prstGeom>
          <a:noFill/>
          <a:ln w="12700">
            <a:noFill/>
            <a:miter lim="800000"/>
            <a:headEnd/>
            <a:tailEnd/>
          </a:ln>
          <a:effectLst/>
        </p:spPr>
        <p:txBody>
          <a:bodyPr>
            <a:spAutoFit/>
          </a:bodyPr>
          <a:lstStyle/>
          <a:p>
            <a:pPr marL="339725" indent="-339725">
              <a:spcBef>
                <a:spcPct val="20000"/>
              </a:spcBef>
              <a:spcAft>
                <a:spcPct val="20000"/>
              </a:spcAft>
              <a:buClr>
                <a:srgbClr val="0066FF"/>
              </a:buClr>
              <a:buSzPct val="75000"/>
              <a:buFont typeface="Zapf Dingbats" charset="2"/>
              <a:buChar char="n"/>
            </a:pPr>
            <a:r>
              <a:rPr lang="en-US" sz="2400" b="0">
                <a:solidFill>
                  <a:srgbClr val="C0C0C0"/>
                </a:solidFill>
              </a:rPr>
              <a:t>Computer vision systems attempt to construct meaningful and explicit descriptions of the world depicted in an image.</a:t>
            </a:r>
          </a:p>
          <a:p>
            <a:pPr marL="339725" indent="-339725">
              <a:spcBef>
                <a:spcPct val="20000"/>
              </a:spcBef>
              <a:buClr>
                <a:srgbClr val="0066FF"/>
              </a:buClr>
              <a:buSzPct val="75000"/>
              <a:buFont typeface="Zapf Dingbats" charset="2"/>
              <a:buChar char="n"/>
            </a:pPr>
            <a:r>
              <a:rPr lang="en-US" sz="2400" b="0">
                <a:solidFill>
                  <a:srgbClr val="C0C0C0"/>
                </a:solidFill>
              </a:rPr>
              <a:t>Determining from an image or image sequence:</a:t>
            </a:r>
          </a:p>
          <a:p>
            <a:pPr marL="454025" lvl="1">
              <a:spcBef>
                <a:spcPct val="20000"/>
              </a:spcBef>
              <a:buClr>
                <a:srgbClr val="B753B0"/>
              </a:buClr>
              <a:buSzPct val="55000"/>
              <a:buFont typeface="Zapf Dingbats" charset="2"/>
              <a:buChar char="l"/>
            </a:pPr>
            <a:r>
              <a:rPr lang="en-US" sz="2200" b="0">
                <a:solidFill>
                  <a:srgbClr val="C0C0C0"/>
                </a:solidFill>
              </a:rPr>
              <a:t> The objects present in the scene</a:t>
            </a:r>
          </a:p>
          <a:p>
            <a:pPr marL="454025" lvl="1">
              <a:spcBef>
                <a:spcPct val="20000"/>
              </a:spcBef>
              <a:buClr>
                <a:srgbClr val="B753B0"/>
              </a:buClr>
              <a:buSzPct val="55000"/>
              <a:buFont typeface="Zapf Dingbats" charset="2"/>
              <a:buChar char="l"/>
            </a:pPr>
            <a:r>
              <a:rPr lang="en-US" sz="2200" b="0">
                <a:solidFill>
                  <a:srgbClr val="C0C0C0"/>
                </a:solidFill>
              </a:rPr>
              <a:t> The relationship between the scene and the observer</a:t>
            </a:r>
          </a:p>
          <a:p>
            <a:pPr marL="454025" lvl="1">
              <a:spcBef>
                <a:spcPct val="20000"/>
              </a:spcBef>
              <a:buClr>
                <a:srgbClr val="B753B0"/>
              </a:buClr>
              <a:buSzPct val="55000"/>
              <a:buFont typeface="Zapf Dingbats" charset="2"/>
              <a:buChar char="l"/>
            </a:pPr>
            <a:r>
              <a:rPr lang="en-US" sz="2200" b="0">
                <a:solidFill>
                  <a:srgbClr val="C0C0C0"/>
                </a:solidFill>
              </a:rPr>
              <a:t> The structure of the three dimensional (3D) space</a:t>
            </a:r>
            <a:endParaRPr lang="en-US" sz="2400" b="0">
              <a:solidFill>
                <a:srgbClr val="B2B2B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Let’s take a break</a:t>
            </a:r>
          </a:p>
        </p:txBody>
      </p:sp>
    </p:spTree>
    <p:extLst>
      <p:ext uri="{BB962C8B-B14F-4D97-AF65-F5344CB8AC3E}">
        <p14:creationId xmlns:p14="http://schemas.microsoft.com/office/powerpoint/2010/main" val="111175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2"/>
          <p:cNvSpPr>
            <a:spLocks noGrp="1" noChangeArrowheads="1"/>
          </p:cNvSpPr>
          <p:nvPr>
            <p:ph type="title"/>
          </p:nvPr>
        </p:nvSpPr>
        <p:spPr>
          <a:xfrm>
            <a:off x="4591050" y="276225"/>
            <a:ext cx="4495800" cy="609600"/>
          </a:xfrm>
        </p:spPr>
        <p:txBody>
          <a:bodyPr/>
          <a:lstStyle/>
          <a:p>
            <a:r>
              <a:rPr lang="en-US"/>
              <a:t>Cues to Space and Time</a:t>
            </a:r>
          </a:p>
        </p:txBody>
      </p:sp>
      <p:sp>
        <p:nvSpPr>
          <p:cNvPr id="552963" name="Rectangle 3"/>
          <p:cNvSpPr>
            <a:spLocks noGrp="1" noChangeArrowheads="1"/>
          </p:cNvSpPr>
          <p:nvPr>
            <p:ph type="body" idx="1"/>
          </p:nvPr>
        </p:nvSpPr>
        <p:spPr>
          <a:xfrm>
            <a:off x="2057400" y="2209800"/>
            <a:ext cx="5715000" cy="3962400"/>
          </a:xfrm>
          <a:ln/>
        </p:spPr>
        <p:txBody>
          <a:bodyPr/>
          <a:lstStyle/>
          <a:p>
            <a:r>
              <a:rPr lang="en-US" dirty="0"/>
              <a:t>Spectral Characteristics</a:t>
            </a:r>
          </a:p>
          <a:p>
            <a:pPr lvl="1"/>
            <a:r>
              <a:rPr lang="en-US" dirty="0"/>
              <a:t>Intensity, contrast, colors and their</a:t>
            </a:r>
          </a:p>
          <a:p>
            <a:pPr lvl="1"/>
            <a:r>
              <a:rPr lang="en-US" dirty="0"/>
              <a:t>Spatial distributions</a:t>
            </a:r>
          </a:p>
          <a:p>
            <a:r>
              <a:rPr lang="en-US" dirty="0"/>
              <a:t>2D Shape of Contours</a:t>
            </a:r>
          </a:p>
          <a:p>
            <a:r>
              <a:rPr lang="en-US" dirty="0"/>
              <a:t>Linear Perspective</a:t>
            </a:r>
          </a:p>
          <a:p>
            <a:r>
              <a:rPr lang="en-US" dirty="0"/>
              <a:t>Highlights and Shadows</a:t>
            </a:r>
          </a:p>
          <a:p>
            <a:r>
              <a:rPr lang="en-US" dirty="0"/>
              <a:t>Occlusions</a:t>
            </a:r>
          </a:p>
          <a:p>
            <a:r>
              <a:rPr lang="en-US" dirty="0"/>
              <a:t>Organization</a:t>
            </a:r>
          </a:p>
          <a:p>
            <a:r>
              <a:rPr lang="en-US" dirty="0"/>
              <a:t>Motion parallax and Optical Flow</a:t>
            </a:r>
          </a:p>
          <a:p>
            <a:r>
              <a:rPr lang="en-US" dirty="0"/>
              <a:t>Stereopsis and sensor convergence</a:t>
            </a:r>
          </a:p>
        </p:txBody>
      </p:sp>
      <p:sp>
        <p:nvSpPr>
          <p:cNvPr id="552964" name="Text Box 4"/>
          <p:cNvSpPr txBox="1">
            <a:spLocks noChangeArrowheads="1"/>
          </p:cNvSpPr>
          <p:nvPr/>
        </p:nvSpPr>
        <p:spPr bwMode="auto">
          <a:xfrm>
            <a:off x="2159000" y="1524000"/>
            <a:ext cx="4824413" cy="457200"/>
          </a:xfrm>
          <a:prstGeom prst="rect">
            <a:avLst/>
          </a:prstGeom>
          <a:noFill/>
          <a:ln w="12700">
            <a:noFill/>
            <a:miter lim="800000"/>
            <a:headEnd/>
            <a:tailEnd/>
          </a:ln>
          <a:effectLst/>
        </p:spPr>
        <p:txBody>
          <a:bodyPr wrap="none">
            <a:spAutoFit/>
          </a:bodyPr>
          <a:lstStyle/>
          <a:p>
            <a:r>
              <a:rPr lang="en-US" sz="2400">
                <a:solidFill>
                  <a:schemeClr val="accent1"/>
                </a:solidFill>
              </a:rPr>
              <a:t>Directly Measurable in an Image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29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296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529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296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296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296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296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5296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5296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5296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6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2"/>
          <p:cNvSpPr>
            <a:spLocks noGrp="1" noChangeArrowheads="1"/>
          </p:cNvSpPr>
          <p:nvPr>
            <p:ph type="title"/>
          </p:nvPr>
        </p:nvSpPr>
        <p:spPr>
          <a:xfrm>
            <a:off x="4610100" y="276225"/>
            <a:ext cx="4495800" cy="609600"/>
          </a:xfrm>
        </p:spPr>
        <p:txBody>
          <a:bodyPr/>
          <a:lstStyle/>
          <a:p>
            <a:r>
              <a:rPr lang="en-US"/>
              <a:t>Cues to Space and Time</a:t>
            </a:r>
          </a:p>
        </p:txBody>
      </p:sp>
      <p:sp>
        <p:nvSpPr>
          <p:cNvPr id="553987" name="Rectangle 3"/>
          <p:cNvSpPr>
            <a:spLocks noGrp="1" noChangeArrowheads="1"/>
          </p:cNvSpPr>
          <p:nvPr>
            <p:ph type="body" idx="1"/>
          </p:nvPr>
        </p:nvSpPr>
        <p:spPr>
          <a:xfrm>
            <a:off x="2514600" y="2286000"/>
            <a:ext cx="4800600" cy="3962400"/>
          </a:xfrm>
          <a:ln/>
        </p:spPr>
        <p:txBody>
          <a:bodyPr/>
          <a:lstStyle/>
          <a:p>
            <a:r>
              <a:rPr lang="en-US" dirty="0"/>
              <a:t>Surface connectivity</a:t>
            </a:r>
          </a:p>
          <a:p>
            <a:r>
              <a:rPr lang="en-US" dirty="0"/>
              <a:t>3D Volume</a:t>
            </a:r>
          </a:p>
          <a:p>
            <a:r>
              <a:rPr lang="en-US" dirty="0"/>
              <a:t>Hidden sides and parts</a:t>
            </a:r>
          </a:p>
          <a:p>
            <a:r>
              <a:rPr lang="en-US" dirty="0"/>
              <a:t>Identity (Semantic category)</a:t>
            </a:r>
          </a:p>
          <a:p>
            <a:r>
              <a:rPr lang="en-US" dirty="0"/>
              <a:t>Absolute Size</a:t>
            </a:r>
          </a:p>
          <a:p>
            <a:r>
              <a:rPr lang="en-US" dirty="0"/>
              <a:t>Functional Properties</a:t>
            </a:r>
          </a:p>
          <a:p>
            <a:r>
              <a:rPr lang="en-US" dirty="0"/>
              <a:t>Goals, Purposes, and Intents</a:t>
            </a:r>
          </a:p>
          <a:p>
            <a:r>
              <a:rPr lang="en-US" dirty="0"/>
              <a:t>Organization</a:t>
            </a:r>
          </a:p>
          <a:p>
            <a:r>
              <a:rPr lang="en-US" dirty="0"/>
              <a:t>Trajectories</a:t>
            </a:r>
          </a:p>
        </p:txBody>
      </p:sp>
      <p:sp>
        <p:nvSpPr>
          <p:cNvPr id="553988" name="Text Box 4"/>
          <p:cNvSpPr txBox="1">
            <a:spLocks noChangeArrowheads="1"/>
          </p:cNvSpPr>
          <p:nvPr/>
        </p:nvSpPr>
        <p:spPr bwMode="auto">
          <a:xfrm>
            <a:off x="1508125" y="5675313"/>
            <a:ext cx="184150" cy="366712"/>
          </a:xfrm>
          <a:prstGeom prst="rect">
            <a:avLst/>
          </a:prstGeom>
          <a:noFill/>
          <a:ln w="12700">
            <a:noFill/>
            <a:miter lim="800000"/>
            <a:headEnd/>
            <a:tailEnd/>
          </a:ln>
          <a:effectLst/>
        </p:spPr>
        <p:txBody>
          <a:bodyPr wrap="none">
            <a:spAutoFit/>
          </a:bodyPr>
          <a:lstStyle/>
          <a:p>
            <a:endParaRPr lang="en-US"/>
          </a:p>
        </p:txBody>
      </p:sp>
      <p:sp>
        <p:nvSpPr>
          <p:cNvPr id="553989" name="Text Box 5"/>
          <p:cNvSpPr txBox="1">
            <a:spLocks noChangeArrowheads="1"/>
          </p:cNvSpPr>
          <p:nvPr/>
        </p:nvSpPr>
        <p:spPr bwMode="auto">
          <a:xfrm>
            <a:off x="3116263" y="1600200"/>
            <a:ext cx="2911475" cy="457200"/>
          </a:xfrm>
          <a:prstGeom prst="rect">
            <a:avLst/>
          </a:prstGeom>
          <a:noFill/>
          <a:ln w="12700">
            <a:noFill/>
            <a:miter lim="800000"/>
            <a:headEnd/>
            <a:tailEnd/>
          </a:ln>
          <a:effectLst/>
        </p:spPr>
        <p:txBody>
          <a:bodyPr wrap="none">
            <a:spAutoFit/>
          </a:bodyPr>
          <a:lstStyle/>
          <a:p>
            <a:r>
              <a:rPr lang="en-US" sz="2400">
                <a:solidFill>
                  <a:schemeClr val="accent1"/>
                </a:solidFill>
              </a:rPr>
              <a:t>Inferred Properties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39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39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39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398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398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398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5398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5398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5398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98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ChangeArrowheads="1"/>
          </p:cNvSpPr>
          <p:nvPr>
            <p:ph type="title"/>
          </p:nvPr>
        </p:nvSpPr>
        <p:spPr>
          <a:xfrm>
            <a:off x="5562600" y="295275"/>
            <a:ext cx="3581400" cy="609600"/>
          </a:xfrm>
        </p:spPr>
        <p:txBody>
          <a:bodyPr/>
          <a:lstStyle/>
          <a:p>
            <a:r>
              <a:rPr lang="en-US"/>
              <a:t>Course Information</a:t>
            </a:r>
          </a:p>
        </p:txBody>
      </p:sp>
      <p:sp>
        <p:nvSpPr>
          <p:cNvPr id="546822" name="Rectangle 6"/>
          <p:cNvSpPr>
            <a:spLocks noGrp="1" noChangeArrowheads="1"/>
          </p:cNvSpPr>
          <p:nvPr>
            <p:ph type="body" idx="1"/>
          </p:nvPr>
        </p:nvSpPr>
        <p:spPr>
          <a:xfrm>
            <a:off x="2000250" y="1600200"/>
            <a:ext cx="5143500" cy="4191000"/>
          </a:xfrm>
        </p:spPr>
        <p:txBody>
          <a:bodyPr/>
          <a:lstStyle/>
          <a:p>
            <a:pPr>
              <a:lnSpc>
                <a:spcPct val="90000"/>
              </a:lnSpc>
            </a:pPr>
            <a:r>
              <a:rPr lang="en-US">
                <a:solidFill>
                  <a:srgbClr val="DDDDDD"/>
                </a:solidFill>
              </a:rPr>
              <a:t>Basic Information:</a:t>
            </a:r>
          </a:p>
          <a:p>
            <a:pPr lvl="1">
              <a:lnSpc>
                <a:spcPct val="90000"/>
              </a:lnSpc>
            </a:pPr>
            <a:r>
              <a:rPr lang="en-US">
                <a:solidFill>
                  <a:srgbClr val="DDDDDD"/>
                </a:solidFill>
              </a:rPr>
              <a:t>Course participation</a:t>
            </a:r>
          </a:p>
          <a:p>
            <a:pPr lvl="1">
              <a:lnSpc>
                <a:spcPct val="90000"/>
              </a:lnSpc>
            </a:pPr>
            <a:r>
              <a:rPr lang="en-US">
                <a:solidFill>
                  <a:srgbClr val="DDDDDD"/>
                </a:solidFill>
              </a:rPr>
              <a:t>Books, notes, etc.</a:t>
            </a:r>
          </a:p>
          <a:p>
            <a:pPr lvl="1">
              <a:lnSpc>
                <a:spcPct val="90000"/>
              </a:lnSpc>
            </a:pPr>
            <a:r>
              <a:rPr lang="en-US">
                <a:solidFill>
                  <a:srgbClr val="DDDDDD"/>
                </a:solidFill>
              </a:rPr>
              <a:t>Web page – check often!</a:t>
            </a:r>
          </a:p>
          <a:p>
            <a:pPr>
              <a:lnSpc>
                <a:spcPct val="90000"/>
              </a:lnSpc>
            </a:pPr>
            <a:r>
              <a:rPr lang="en-US">
                <a:solidFill>
                  <a:srgbClr val="DDDDDD"/>
                </a:solidFill>
              </a:rPr>
              <a:t>Homework, Assignment, Exam</a:t>
            </a:r>
          </a:p>
          <a:p>
            <a:pPr lvl="1">
              <a:lnSpc>
                <a:spcPct val="90000"/>
              </a:lnSpc>
            </a:pPr>
            <a:r>
              <a:rPr lang="en-US">
                <a:solidFill>
                  <a:srgbClr val="DDDDDD"/>
                </a:solidFill>
              </a:rPr>
              <a:t>Homework and exams</a:t>
            </a:r>
          </a:p>
          <a:p>
            <a:pPr lvl="1">
              <a:lnSpc>
                <a:spcPct val="90000"/>
              </a:lnSpc>
            </a:pPr>
            <a:r>
              <a:rPr lang="en-US">
                <a:solidFill>
                  <a:srgbClr val="DDDDDD"/>
                </a:solidFill>
              </a:rPr>
              <a:t>Grading</a:t>
            </a:r>
          </a:p>
          <a:p>
            <a:pPr>
              <a:lnSpc>
                <a:spcPct val="90000"/>
              </a:lnSpc>
            </a:pPr>
            <a:r>
              <a:rPr lang="en-US" i="1">
                <a:solidFill>
                  <a:srgbClr val="DDDDDD"/>
                </a:solidFill>
              </a:rPr>
              <a:t>Goal</a:t>
            </a:r>
          </a:p>
          <a:p>
            <a:pPr lvl="1">
              <a:lnSpc>
                <a:spcPct val="90000"/>
              </a:lnSpc>
            </a:pPr>
            <a:r>
              <a:rPr lang="en-US">
                <a:solidFill>
                  <a:srgbClr val="DDDDDD"/>
                </a:solidFill>
              </a:rPr>
              <a:t>What I expect from you</a:t>
            </a:r>
          </a:p>
          <a:p>
            <a:pPr lvl="1">
              <a:lnSpc>
                <a:spcPct val="90000"/>
              </a:lnSpc>
            </a:pPr>
            <a:r>
              <a:rPr lang="en-US">
                <a:solidFill>
                  <a:srgbClr val="DDDDDD"/>
                </a:solidFill>
              </a:rPr>
              <a:t>What you can expect from me</a:t>
            </a:r>
          </a:p>
          <a:p>
            <a:pPr lvl="1">
              <a:lnSpc>
                <a:spcPct val="90000"/>
              </a:lnSpc>
            </a:pPr>
            <a:r>
              <a:rPr lang="en-US">
                <a:solidFill>
                  <a:srgbClr val="DDDDDD"/>
                </a:solidFill>
              </a:rPr>
              <a:t>Resources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2" name="Rectangle 2"/>
          <p:cNvSpPr>
            <a:spLocks noGrp="1" noChangeArrowheads="1"/>
          </p:cNvSpPr>
          <p:nvPr>
            <p:ph type="title"/>
          </p:nvPr>
        </p:nvSpPr>
        <p:spPr>
          <a:xfrm>
            <a:off x="6324600" y="285750"/>
            <a:ext cx="2819400" cy="609600"/>
          </a:xfrm>
        </p:spPr>
        <p:txBody>
          <a:bodyPr/>
          <a:lstStyle/>
          <a:p>
            <a:r>
              <a:rPr lang="en-US"/>
              <a:t>Cues to Depth</a:t>
            </a:r>
          </a:p>
        </p:txBody>
      </p:sp>
      <p:sp>
        <p:nvSpPr>
          <p:cNvPr id="711683" name="Rectangle 3"/>
          <p:cNvSpPr>
            <a:spLocks noGrp="1" noChangeArrowheads="1"/>
          </p:cNvSpPr>
          <p:nvPr>
            <p:ph type="body" idx="1"/>
          </p:nvPr>
        </p:nvSpPr>
        <p:spPr>
          <a:xfrm>
            <a:off x="647700" y="1447800"/>
            <a:ext cx="7848600" cy="2362200"/>
          </a:xfrm>
        </p:spPr>
        <p:txBody>
          <a:bodyPr/>
          <a:lstStyle/>
          <a:p>
            <a:r>
              <a:rPr lang="en-US" dirty="0"/>
              <a:t>Question:</a:t>
            </a:r>
          </a:p>
          <a:p>
            <a:pPr lvl="1"/>
            <a:r>
              <a:rPr lang="en-US" dirty="0"/>
              <a:t>How do we perceive the three-dimensional properties of the world when the images on our retinas are only two-dimensional?</a:t>
            </a:r>
          </a:p>
          <a:p>
            <a:r>
              <a:rPr lang="en-US" dirty="0"/>
              <a:t>Stereo is not the entire story! </a:t>
            </a:r>
          </a:p>
        </p:txBody>
      </p:sp>
      <p:pic>
        <p:nvPicPr>
          <p:cNvPr id="711684" name="Picture 4"/>
          <p:cNvPicPr>
            <a:picLocks noChangeAspect="1" noChangeArrowheads="1"/>
          </p:cNvPicPr>
          <p:nvPr/>
        </p:nvPicPr>
        <p:blipFill>
          <a:blip r:embed="rId2" cstate="print"/>
          <a:srcRect/>
          <a:stretch>
            <a:fillRect/>
          </a:stretch>
        </p:blipFill>
        <p:spPr bwMode="auto">
          <a:xfrm>
            <a:off x="914400" y="3657600"/>
            <a:ext cx="3463925" cy="2709863"/>
          </a:xfrm>
          <a:prstGeom prst="rect">
            <a:avLst/>
          </a:prstGeom>
          <a:noFill/>
          <a:ln w="12700">
            <a:noFill/>
            <a:miter lim="800000"/>
            <a:headEnd type="none" w="sm" len="sm"/>
            <a:tailEnd type="none" w="sm" len="sm"/>
          </a:ln>
          <a:effectLst>
            <a:outerShdw dist="89803" dir="2700000" algn="ctr" rotWithShape="0">
              <a:srgbClr val="424680"/>
            </a:outerShdw>
          </a:effectLst>
        </p:spPr>
      </p:pic>
      <p:pic>
        <p:nvPicPr>
          <p:cNvPr id="711685" name="Picture 5"/>
          <p:cNvPicPr>
            <a:picLocks noChangeAspect="1" noChangeArrowheads="1"/>
          </p:cNvPicPr>
          <p:nvPr/>
        </p:nvPicPr>
        <p:blipFill>
          <a:blip r:embed="rId3" cstate="print"/>
          <a:srcRect/>
          <a:stretch>
            <a:fillRect/>
          </a:stretch>
        </p:blipFill>
        <p:spPr bwMode="auto">
          <a:xfrm>
            <a:off x="4606925" y="3657600"/>
            <a:ext cx="4038600" cy="2689225"/>
          </a:xfrm>
          <a:prstGeom prst="rect">
            <a:avLst/>
          </a:prstGeom>
          <a:noFill/>
          <a:ln w="12700">
            <a:noFill/>
            <a:miter lim="800000"/>
            <a:headEnd type="none" w="sm" len="sm"/>
            <a:tailEnd type="none" w="sm" len="sm"/>
          </a:ln>
          <a:effectLst>
            <a:outerShdw dist="89803" dir="2700000" algn="ctr" rotWithShape="0">
              <a:srgbClr val="424680"/>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16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168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1168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168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4" name="Rectangle 2"/>
          <p:cNvSpPr>
            <a:spLocks noGrp="1" noChangeArrowheads="1"/>
          </p:cNvSpPr>
          <p:nvPr>
            <p:ph type="title"/>
          </p:nvPr>
        </p:nvSpPr>
        <p:spPr>
          <a:xfrm>
            <a:off x="6467475" y="285750"/>
            <a:ext cx="2600325" cy="609600"/>
          </a:xfrm>
        </p:spPr>
        <p:txBody>
          <a:bodyPr/>
          <a:lstStyle/>
          <a:p>
            <a:r>
              <a:rPr lang="en-US"/>
              <a:t>Cues to Depth</a:t>
            </a:r>
          </a:p>
        </p:txBody>
      </p:sp>
      <p:sp>
        <p:nvSpPr>
          <p:cNvPr id="668675" name="Rectangle 3"/>
          <p:cNvSpPr>
            <a:spLocks noGrp="1" noChangeArrowheads="1"/>
          </p:cNvSpPr>
          <p:nvPr>
            <p:ph type="body" idx="1"/>
          </p:nvPr>
        </p:nvSpPr>
        <p:spPr>
          <a:xfrm>
            <a:off x="304800" y="1143000"/>
            <a:ext cx="8267700" cy="5105400"/>
          </a:xfrm>
        </p:spPr>
        <p:txBody>
          <a:bodyPr/>
          <a:lstStyle/>
          <a:p>
            <a:pPr marL="0" indent="0">
              <a:spcBef>
                <a:spcPct val="40000"/>
              </a:spcBef>
              <a:spcAft>
                <a:spcPct val="10000"/>
              </a:spcAft>
              <a:buNone/>
            </a:pPr>
            <a:r>
              <a:rPr lang="en-US" dirty="0">
                <a:solidFill>
                  <a:schemeClr val="tx1"/>
                </a:solidFill>
              </a:rPr>
              <a:t>Monocular cues to the perception of depth in images</a:t>
            </a:r>
            <a:endParaRPr lang="en-US" sz="2000" dirty="0">
              <a:solidFill>
                <a:schemeClr val="tx1"/>
              </a:solidFill>
            </a:endParaRPr>
          </a:p>
          <a:p>
            <a:pPr>
              <a:spcBef>
                <a:spcPct val="40000"/>
              </a:spcBef>
              <a:spcAft>
                <a:spcPct val="10000"/>
              </a:spcAft>
            </a:pPr>
            <a:r>
              <a:rPr lang="en-US" sz="2200" dirty="0">
                <a:solidFill>
                  <a:schemeClr val="accent1"/>
                </a:solidFill>
              </a:rPr>
              <a:t>Interposition:</a:t>
            </a:r>
            <a:r>
              <a:rPr lang="en-US" sz="2200" dirty="0">
                <a:solidFill>
                  <a:schemeClr val="tx1"/>
                </a:solidFill>
              </a:rPr>
              <a:t> occluding objects appear closer than occluded objects</a:t>
            </a:r>
          </a:p>
          <a:p>
            <a:pPr>
              <a:spcBef>
                <a:spcPct val="40000"/>
              </a:spcBef>
              <a:spcAft>
                <a:spcPct val="10000"/>
              </a:spcAft>
            </a:pPr>
            <a:r>
              <a:rPr lang="en-US" sz="2200" dirty="0">
                <a:solidFill>
                  <a:schemeClr val="accent1"/>
                </a:solidFill>
              </a:rPr>
              <a:t>Relative size:</a:t>
            </a:r>
            <a:r>
              <a:rPr lang="en-US" sz="2200" dirty="0">
                <a:solidFill>
                  <a:schemeClr val="tx1"/>
                </a:solidFill>
              </a:rPr>
              <a:t> when objects have approximately the same physical size, the larger object appears closer</a:t>
            </a:r>
          </a:p>
          <a:p>
            <a:pPr>
              <a:spcBef>
                <a:spcPct val="40000"/>
              </a:spcBef>
              <a:spcAft>
                <a:spcPct val="10000"/>
              </a:spcAft>
            </a:pPr>
            <a:r>
              <a:rPr lang="en-US" sz="2200" dirty="0">
                <a:solidFill>
                  <a:schemeClr val="accent1"/>
                </a:solidFill>
              </a:rPr>
              <a:t>Relative height:</a:t>
            </a:r>
            <a:r>
              <a:rPr lang="en-US" sz="2200" dirty="0">
                <a:solidFill>
                  <a:schemeClr val="tx1"/>
                </a:solidFill>
              </a:rPr>
              <a:t> objects lower in the image appear closer</a:t>
            </a:r>
          </a:p>
          <a:p>
            <a:pPr>
              <a:spcBef>
                <a:spcPct val="40000"/>
              </a:spcBef>
              <a:spcAft>
                <a:spcPct val="10000"/>
              </a:spcAft>
            </a:pPr>
            <a:r>
              <a:rPr lang="en-US" sz="2200" dirty="0">
                <a:solidFill>
                  <a:schemeClr val="accent1"/>
                </a:solidFill>
              </a:rPr>
              <a:t>Linear Perspective:</a:t>
            </a:r>
            <a:r>
              <a:rPr lang="en-US" sz="2200" dirty="0">
                <a:solidFill>
                  <a:schemeClr val="tx1"/>
                </a:solidFill>
              </a:rPr>
              <a:t> objects appear smaller as they recede into the distance</a:t>
            </a:r>
          </a:p>
          <a:p>
            <a:pPr lvl="1">
              <a:spcBef>
                <a:spcPct val="40000"/>
              </a:spcBef>
              <a:spcAft>
                <a:spcPct val="10000"/>
              </a:spcAft>
            </a:pPr>
            <a:r>
              <a:rPr lang="en-US" dirty="0">
                <a:solidFill>
                  <a:schemeClr val="tx1"/>
                </a:solidFill>
              </a:rPr>
              <a:t>texture gradients</a:t>
            </a:r>
          </a:p>
          <a:p>
            <a:pPr>
              <a:spcBef>
                <a:spcPct val="40000"/>
              </a:spcBef>
              <a:spcAft>
                <a:spcPct val="10000"/>
              </a:spcAft>
            </a:pPr>
            <a:r>
              <a:rPr lang="en-US" sz="2200" dirty="0">
                <a:solidFill>
                  <a:schemeClr val="accent1"/>
                </a:solidFill>
              </a:rPr>
              <a:t>Aerial Perspective:</a:t>
            </a:r>
            <a:r>
              <a:rPr lang="en-US" sz="2200" dirty="0">
                <a:solidFill>
                  <a:schemeClr val="tx1"/>
                </a:solidFill>
              </a:rPr>
              <a:t> change in color and sharpness as object recede into the distance</a:t>
            </a:r>
          </a:p>
          <a:p>
            <a:pPr>
              <a:spcBef>
                <a:spcPct val="40000"/>
              </a:spcBef>
              <a:spcAft>
                <a:spcPct val="10000"/>
              </a:spcAft>
            </a:pPr>
            <a:r>
              <a:rPr lang="en-US" sz="2200" dirty="0">
                <a:solidFill>
                  <a:schemeClr val="accent1"/>
                </a:solidFill>
              </a:rPr>
              <a:t>Illumination gradients:</a:t>
            </a:r>
            <a:r>
              <a:rPr lang="en-US" sz="2200" dirty="0">
                <a:solidFill>
                  <a:schemeClr val="tx1"/>
                </a:solidFill>
              </a:rPr>
              <a:t> gradients and shadow lend a sense of depth</a:t>
            </a:r>
          </a:p>
          <a:p>
            <a:pPr>
              <a:spcBef>
                <a:spcPct val="40000"/>
              </a:spcBef>
              <a:spcAft>
                <a:spcPct val="10000"/>
              </a:spcAft>
            </a:pPr>
            <a:r>
              <a:rPr lang="en-US" sz="2200" dirty="0">
                <a:solidFill>
                  <a:schemeClr val="accent1"/>
                </a:solidFill>
              </a:rPr>
              <a:t>Relative Motion:</a:t>
            </a:r>
            <a:r>
              <a:rPr lang="en-US" sz="2200" dirty="0">
                <a:solidFill>
                  <a:schemeClr val="tx1"/>
                </a:solidFill>
              </a:rPr>
              <a:t> faster moving objects appear closer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86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86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86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6867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8675">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68675">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6867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68675">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6867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867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8" name="Rectangle 2"/>
          <p:cNvSpPr>
            <a:spLocks noGrp="1" noChangeArrowheads="1"/>
          </p:cNvSpPr>
          <p:nvPr>
            <p:ph type="title"/>
          </p:nvPr>
        </p:nvSpPr>
        <p:spPr>
          <a:xfrm>
            <a:off x="6315075" y="285750"/>
            <a:ext cx="2828925" cy="609600"/>
          </a:xfrm>
        </p:spPr>
        <p:txBody>
          <a:bodyPr/>
          <a:lstStyle/>
          <a:p>
            <a:r>
              <a:rPr lang="en-US"/>
              <a:t>Cues to Depth</a:t>
            </a:r>
          </a:p>
        </p:txBody>
      </p:sp>
      <p:sp>
        <p:nvSpPr>
          <p:cNvPr id="669699" name="Rectangle 3"/>
          <p:cNvSpPr>
            <a:spLocks noGrp="1" noChangeArrowheads="1"/>
          </p:cNvSpPr>
          <p:nvPr>
            <p:ph type="body" idx="1"/>
          </p:nvPr>
        </p:nvSpPr>
        <p:spPr>
          <a:xfrm>
            <a:off x="304800" y="1752600"/>
            <a:ext cx="7848600" cy="4800600"/>
          </a:xfrm>
        </p:spPr>
        <p:txBody>
          <a:bodyPr/>
          <a:lstStyle/>
          <a:p>
            <a:endParaRPr lang="en-US" sz="2000" dirty="0">
              <a:solidFill>
                <a:schemeClr val="tx1"/>
              </a:solidFill>
            </a:endParaRPr>
          </a:p>
          <a:p>
            <a:pPr marL="0" indent="0">
              <a:buNone/>
            </a:pPr>
            <a:r>
              <a:rPr lang="en-US" dirty="0">
                <a:solidFill>
                  <a:schemeClr val="tx1"/>
                </a:solidFill>
              </a:rPr>
              <a:t>Physiological cues to depth:</a:t>
            </a:r>
            <a:endParaRPr lang="en-US" sz="2000" dirty="0">
              <a:solidFill>
                <a:schemeClr val="tx1"/>
              </a:solidFill>
            </a:endParaRPr>
          </a:p>
          <a:p>
            <a:pPr lvl="1"/>
            <a:endParaRPr lang="en-US" sz="2000" dirty="0">
              <a:solidFill>
                <a:schemeClr val="tx1"/>
              </a:solidFill>
            </a:endParaRPr>
          </a:p>
          <a:p>
            <a:r>
              <a:rPr lang="en-US" dirty="0">
                <a:solidFill>
                  <a:schemeClr val="accent1"/>
                </a:solidFill>
              </a:rPr>
              <a:t>Focus (</a:t>
            </a:r>
            <a:r>
              <a:rPr lang="en-US" dirty="0" err="1">
                <a:solidFill>
                  <a:schemeClr val="accent1"/>
                </a:solidFill>
              </a:rPr>
              <a:t>accomodation</a:t>
            </a:r>
            <a:r>
              <a:rPr lang="en-US" dirty="0">
                <a:solidFill>
                  <a:schemeClr val="accent1"/>
                </a:solidFill>
              </a:rPr>
              <a:t>):</a:t>
            </a:r>
            <a:r>
              <a:rPr lang="en-US" dirty="0">
                <a:solidFill>
                  <a:schemeClr val="tx1"/>
                </a:solidFill>
              </a:rPr>
              <a:t> change in curvature of the lens for objects at different depths</a:t>
            </a:r>
          </a:p>
          <a:p>
            <a:endParaRPr lang="en-US" dirty="0">
              <a:solidFill>
                <a:schemeClr val="tx1"/>
              </a:solidFill>
            </a:endParaRPr>
          </a:p>
          <a:p>
            <a:r>
              <a:rPr lang="en-US" dirty="0">
                <a:solidFill>
                  <a:schemeClr val="accent1"/>
                </a:solidFill>
              </a:rPr>
              <a:t>Convergence:</a:t>
            </a:r>
            <a:r>
              <a:rPr lang="en-US" dirty="0">
                <a:solidFill>
                  <a:schemeClr val="tx1"/>
                </a:solidFill>
              </a:rPr>
              <a:t>  eyes turn more inward (nasal) for closer objects</a:t>
            </a:r>
          </a:p>
          <a:p>
            <a:endParaRPr lang="en-US" dirty="0">
              <a:solidFill>
                <a:schemeClr val="tx1"/>
              </a:solidFill>
            </a:endParaRPr>
          </a:p>
          <a:p>
            <a:r>
              <a:rPr lang="en-US" dirty="0">
                <a:solidFill>
                  <a:schemeClr val="accent1"/>
                </a:solidFill>
              </a:rPr>
              <a:t>Retinal disparity:</a:t>
            </a:r>
            <a:r>
              <a:rPr lang="en-US" dirty="0">
                <a:solidFill>
                  <a:schemeClr val="tx1"/>
                </a:solidFill>
              </a:rPr>
              <a:t> greater for objects further away</a:t>
            </a:r>
          </a:p>
        </p:txBody>
      </p:sp>
      <p:pic>
        <p:nvPicPr>
          <p:cNvPr id="669700" name="Picture 4"/>
          <p:cNvPicPr>
            <a:picLocks noChangeAspect="1" noChangeArrowheads="1"/>
          </p:cNvPicPr>
          <p:nvPr/>
        </p:nvPicPr>
        <p:blipFill>
          <a:blip r:embed="rId2" cstate="print"/>
          <a:srcRect/>
          <a:stretch>
            <a:fillRect/>
          </a:stretch>
        </p:blipFill>
        <p:spPr bwMode="auto">
          <a:xfrm>
            <a:off x="7467600" y="3505200"/>
            <a:ext cx="1346200" cy="1701800"/>
          </a:xfrm>
          <a:prstGeom prst="rect">
            <a:avLst/>
          </a:prstGeom>
          <a:noFill/>
          <a:ln w="12700">
            <a:noFill/>
            <a:miter lim="800000"/>
            <a:headEnd type="none" w="sm" len="sm"/>
            <a:tailEnd type="none" w="sm" len="sm"/>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969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969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969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69699">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69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9699"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1970" name="Rectangle 2"/>
          <p:cNvSpPr>
            <a:spLocks noGrp="1" noChangeArrowheads="1"/>
          </p:cNvSpPr>
          <p:nvPr>
            <p:ph type="title"/>
          </p:nvPr>
        </p:nvSpPr>
        <p:spPr>
          <a:xfrm>
            <a:off x="6629400" y="295275"/>
            <a:ext cx="2552700" cy="609600"/>
          </a:xfrm>
          <a:ln/>
        </p:spPr>
        <p:txBody>
          <a:bodyPr/>
          <a:lstStyle/>
          <a:p>
            <a:r>
              <a:rPr lang="en-US"/>
              <a:t>Interposition</a:t>
            </a:r>
          </a:p>
        </p:txBody>
      </p:sp>
      <p:pic>
        <p:nvPicPr>
          <p:cNvPr id="851971" name="Picture 3"/>
          <p:cNvPicPr>
            <a:picLocks noChangeAspect="1" noChangeArrowheads="1"/>
          </p:cNvPicPr>
          <p:nvPr/>
        </p:nvPicPr>
        <p:blipFill>
          <a:blip r:embed="rId3" cstate="print"/>
          <a:srcRect l="2664" t="1329" r="1996" b="1331"/>
          <a:stretch>
            <a:fillRect/>
          </a:stretch>
        </p:blipFill>
        <p:spPr bwMode="auto">
          <a:xfrm>
            <a:off x="2755900" y="1066800"/>
            <a:ext cx="3632200" cy="5562600"/>
          </a:xfrm>
          <a:prstGeom prst="rect">
            <a:avLst/>
          </a:prstGeom>
          <a:noFill/>
          <a:effectLst>
            <a:outerShdw dist="125724" dir="2700000" algn="ctr" rotWithShape="0">
              <a:srgbClr val="424680"/>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018" name="Rectangle 2"/>
          <p:cNvSpPr>
            <a:spLocks noGrp="1" noChangeArrowheads="1"/>
          </p:cNvSpPr>
          <p:nvPr>
            <p:ph type="title"/>
          </p:nvPr>
        </p:nvSpPr>
        <p:spPr>
          <a:xfrm>
            <a:off x="6629400" y="285750"/>
            <a:ext cx="2543175" cy="609600"/>
          </a:xfrm>
        </p:spPr>
        <p:txBody>
          <a:bodyPr/>
          <a:lstStyle/>
          <a:p>
            <a:r>
              <a:rPr lang="en-US"/>
              <a:t>Interposition</a:t>
            </a:r>
          </a:p>
        </p:txBody>
      </p:sp>
      <p:pic>
        <p:nvPicPr>
          <p:cNvPr id="854019" name="Picture 3"/>
          <p:cNvPicPr>
            <a:picLocks noChangeAspect="1" noChangeArrowheads="1"/>
          </p:cNvPicPr>
          <p:nvPr/>
        </p:nvPicPr>
        <p:blipFill>
          <a:blip r:embed="rId3" cstate="print"/>
          <a:srcRect/>
          <a:stretch>
            <a:fillRect/>
          </a:stretch>
        </p:blipFill>
        <p:spPr bwMode="auto">
          <a:xfrm>
            <a:off x="1219200" y="1600200"/>
            <a:ext cx="6934200" cy="4541838"/>
          </a:xfrm>
          <a:prstGeom prst="rect">
            <a:avLst/>
          </a:prstGeom>
          <a:noFill/>
          <a:ln w="38100">
            <a:solidFill>
              <a:srgbClr val="B2B2B2"/>
            </a:solid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6066" name="Rectangle 2"/>
          <p:cNvSpPr>
            <a:spLocks noGrp="1" noChangeArrowheads="1"/>
          </p:cNvSpPr>
          <p:nvPr>
            <p:ph type="title"/>
          </p:nvPr>
        </p:nvSpPr>
        <p:spPr>
          <a:xfrm>
            <a:off x="6619875" y="285750"/>
            <a:ext cx="2524125" cy="609600"/>
          </a:xfrm>
        </p:spPr>
        <p:txBody>
          <a:bodyPr/>
          <a:lstStyle/>
          <a:p>
            <a:r>
              <a:rPr lang="en-US"/>
              <a:t>Interposition</a:t>
            </a:r>
          </a:p>
        </p:txBody>
      </p:sp>
      <p:pic>
        <p:nvPicPr>
          <p:cNvPr id="856067" name="Picture 3"/>
          <p:cNvPicPr>
            <a:picLocks noChangeAspect="1" noChangeArrowheads="1"/>
          </p:cNvPicPr>
          <p:nvPr/>
        </p:nvPicPr>
        <p:blipFill>
          <a:blip r:embed="rId2" cstate="print"/>
          <a:srcRect/>
          <a:stretch>
            <a:fillRect/>
          </a:stretch>
        </p:blipFill>
        <p:spPr bwMode="auto">
          <a:xfrm>
            <a:off x="838200" y="1295400"/>
            <a:ext cx="7467600" cy="4956175"/>
          </a:xfrm>
          <a:prstGeom prst="rect">
            <a:avLst/>
          </a:prstGeom>
          <a:noFill/>
          <a:effectLst>
            <a:outerShdw dist="107763" dir="2700000" algn="ctr" rotWithShape="0">
              <a:srgbClr val="424680"/>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090" name="Rectangle 2"/>
          <p:cNvSpPr>
            <a:spLocks noGrp="1" noChangeArrowheads="1"/>
          </p:cNvSpPr>
          <p:nvPr>
            <p:ph type="title"/>
          </p:nvPr>
        </p:nvSpPr>
        <p:spPr>
          <a:xfrm>
            <a:off x="5524500" y="285750"/>
            <a:ext cx="3590925" cy="609600"/>
          </a:xfrm>
        </p:spPr>
        <p:txBody>
          <a:bodyPr/>
          <a:lstStyle/>
          <a:p>
            <a:r>
              <a:rPr lang="en-US"/>
              <a:t>Different viewpoint</a:t>
            </a:r>
          </a:p>
        </p:txBody>
      </p:sp>
      <p:pic>
        <p:nvPicPr>
          <p:cNvPr id="857091" name="Picture 3"/>
          <p:cNvPicPr>
            <a:picLocks noChangeAspect="1" noChangeArrowheads="1"/>
          </p:cNvPicPr>
          <p:nvPr/>
        </p:nvPicPr>
        <p:blipFill>
          <a:blip r:embed="rId3" cstate="print"/>
          <a:srcRect/>
          <a:stretch>
            <a:fillRect/>
          </a:stretch>
        </p:blipFill>
        <p:spPr bwMode="auto">
          <a:xfrm>
            <a:off x="1274763" y="1524000"/>
            <a:ext cx="6592887" cy="4418013"/>
          </a:xfrm>
          <a:prstGeom prst="rect">
            <a:avLst/>
          </a:prstGeom>
          <a:noFill/>
          <a:effectLst>
            <a:outerShdw dist="89803" dir="2700000" algn="ctr" rotWithShape="0">
              <a:srgbClr val="424680"/>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9138" name="Rectangle 2"/>
          <p:cNvSpPr>
            <a:spLocks noGrp="1" noChangeArrowheads="1"/>
          </p:cNvSpPr>
          <p:nvPr>
            <p:ph type="title"/>
          </p:nvPr>
        </p:nvSpPr>
        <p:spPr>
          <a:xfrm>
            <a:off x="5524500" y="285750"/>
            <a:ext cx="3590925" cy="609600"/>
          </a:xfrm>
        </p:spPr>
        <p:txBody>
          <a:bodyPr/>
          <a:lstStyle/>
          <a:p>
            <a:r>
              <a:rPr lang="en-US"/>
              <a:t>Different viewpoint</a:t>
            </a:r>
          </a:p>
        </p:txBody>
      </p:sp>
      <p:pic>
        <p:nvPicPr>
          <p:cNvPr id="859139" name="Picture 3" descr="Dance Class at the Opéra, 1872 "/>
          <p:cNvPicPr>
            <a:picLocks noChangeAspect="1" noChangeArrowheads="1"/>
          </p:cNvPicPr>
          <p:nvPr/>
        </p:nvPicPr>
        <p:blipFill>
          <a:blip r:embed="rId3" cstate="print"/>
          <a:srcRect/>
          <a:stretch>
            <a:fillRect/>
          </a:stretch>
        </p:blipFill>
        <p:spPr bwMode="auto">
          <a:xfrm>
            <a:off x="1219200" y="1143000"/>
            <a:ext cx="7162800" cy="4768850"/>
          </a:xfrm>
          <a:prstGeom prst="rect">
            <a:avLst/>
          </a:prstGeom>
          <a:noFill/>
        </p:spPr>
      </p:pic>
      <p:sp>
        <p:nvSpPr>
          <p:cNvPr id="859140" name="Text Box 4"/>
          <p:cNvSpPr txBox="1">
            <a:spLocks noChangeArrowheads="1"/>
          </p:cNvSpPr>
          <p:nvPr/>
        </p:nvSpPr>
        <p:spPr bwMode="auto">
          <a:xfrm>
            <a:off x="533400" y="6096000"/>
            <a:ext cx="8077200" cy="519113"/>
          </a:xfrm>
          <a:prstGeom prst="rect">
            <a:avLst/>
          </a:prstGeom>
          <a:noFill/>
          <a:ln w="12700">
            <a:noFill/>
            <a:miter lim="800000"/>
            <a:headEnd type="none" w="sm" len="sm"/>
            <a:tailEnd type="none" w="sm" len="sm"/>
          </a:ln>
          <a:effectLst/>
        </p:spPr>
        <p:txBody>
          <a:bodyPr>
            <a:spAutoFit/>
          </a:bodyPr>
          <a:lstStyle/>
          <a:p>
            <a:pPr>
              <a:spcBef>
                <a:spcPct val="50000"/>
              </a:spcBef>
            </a:pPr>
            <a:r>
              <a:rPr lang="en-US" sz="2800"/>
              <a:t>Edgar Degas:  Dance Class at the Opéra, 1872</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186" name="Rectangle 2"/>
          <p:cNvSpPr>
            <a:spLocks noGrp="1" noChangeArrowheads="1"/>
          </p:cNvSpPr>
          <p:nvPr>
            <p:ph type="title"/>
          </p:nvPr>
        </p:nvSpPr>
        <p:spPr>
          <a:xfrm>
            <a:off x="5524500" y="285750"/>
            <a:ext cx="3590925" cy="609600"/>
          </a:xfrm>
        </p:spPr>
        <p:txBody>
          <a:bodyPr/>
          <a:lstStyle/>
          <a:p>
            <a:r>
              <a:rPr lang="en-US"/>
              <a:t>Different viewpoint</a:t>
            </a:r>
          </a:p>
        </p:txBody>
      </p:sp>
      <p:sp>
        <p:nvSpPr>
          <p:cNvPr id="861187" name="Text Box 3"/>
          <p:cNvSpPr txBox="1">
            <a:spLocks noChangeArrowheads="1"/>
          </p:cNvSpPr>
          <p:nvPr/>
        </p:nvSpPr>
        <p:spPr bwMode="auto">
          <a:xfrm>
            <a:off x="990600" y="4038600"/>
            <a:ext cx="6553200" cy="2043113"/>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t>Edgar Degas: </a:t>
            </a:r>
          </a:p>
          <a:p>
            <a:pPr>
              <a:spcBef>
                <a:spcPct val="50000"/>
              </a:spcBef>
            </a:pPr>
            <a:r>
              <a:rPr lang="en-US" sz="3200"/>
              <a:t>Green Dancer,</a:t>
            </a:r>
          </a:p>
          <a:p>
            <a:pPr>
              <a:spcBef>
                <a:spcPct val="50000"/>
              </a:spcBef>
            </a:pPr>
            <a:r>
              <a:rPr lang="en-US" sz="3200"/>
              <a:t>c.1880</a:t>
            </a:r>
          </a:p>
        </p:txBody>
      </p:sp>
      <p:pic>
        <p:nvPicPr>
          <p:cNvPr id="861188" name="Picture 4" descr="Green Dancer,c"/>
          <p:cNvPicPr>
            <a:picLocks noChangeAspect="1" noChangeArrowheads="1"/>
          </p:cNvPicPr>
          <p:nvPr/>
        </p:nvPicPr>
        <p:blipFill>
          <a:blip r:embed="rId3" cstate="print"/>
          <a:srcRect/>
          <a:stretch>
            <a:fillRect/>
          </a:stretch>
        </p:blipFill>
        <p:spPr bwMode="auto">
          <a:xfrm>
            <a:off x="5410200" y="990600"/>
            <a:ext cx="3271838" cy="5867400"/>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234" name="Rectangle 2"/>
          <p:cNvSpPr>
            <a:spLocks noGrp="1" noChangeArrowheads="1"/>
          </p:cNvSpPr>
          <p:nvPr>
            <p:ph type="title"/>
          </p:nvPr>
        </p:nvSpPr>
        <p:spPr>
          <a:xfrm>
            <a:off x="5524500" y="285750"/>
            <a:ext cx="3590925" cy="609600"/>
          </a:xfrm>
        </p:spPr>
        <p:txBody>
          <a:bodyPr/>
          <a:lstStyle/>
          <a:p>
            <a:r>
              <a:rPr lang="en-US"/>
              <a:t>Different viewpoint</a:t>
            </a:r>
          </a:p>
        </p:txBody>
      </p:sp>
      <p:sp>
        <p:nvSpPr>
          <p:cNvPr id="863235" name="Text Box 3"/>
          <p:cNvSpPr txBox="1">
            <a:spLocks noChangeArrowheads="1"/>
          </p:cNvSpPr>
          <p:nvPr/>
        </p:nvSpPr>
        <p:spPr bwMode="auto">
          <a:xfrm>
            <a:off x="762000" y="5562600"/>
            <a:ext cx="800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t>Edgar Degas:  Frieze of Dancers, c.1895</a:t>
            </a:r>
          </a:p>
        </p:txBody>
      </p:sp>
      <p:pic>
        <p:nvPicPr>
          <p:cNvPr id="863236" name="Picture 4" descr="Frieze of Dancers-full"/>
          <p:cNvPicPr>
            <a:picLocks noChangeAspect="1" noChangeArrowheads="1"/>
          </p:cNvPicPr>
          <p:nvPr/>
        </p:nvPicPr>
        <p:blipFill>
          <a:blip r:embed="rId3" cstate="print"/>
          <a:srcRect/>
          <a:stretch>
            <a:fillRect/>
          </a:stretch>
        </p:blipFill>
        <p:spPr bwMode="auto">
          <a:xfrm>
            <a:off x="261938" y="1905000"/>
            <a:ext cx="8763000" cy="3119438"/>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10" name="Rectangle 2"/>
          <p:cNvSpPr>
            <a:spLocks noGrp="1" noChangeArrowheads="1"/>
          </p:cNvSpPr>
          <p:nvPr>
            <p:ph type="title"/>
          </p:nvPr>
        </p:nvSpPr>
        <p:spPr>
          <a:xfrm>
            <a:off x="7915275" y="285750"/>
            <a:ext cx="1228725" cy="609600"/>
          </a:xfrm>
        </p:spPr>
        <p:txBody>
          <a:bodyPr/>
          <a:lstStyle/>
          <a:p>
            <a:r>
              <a:rPr lang="en-US"/>
              <a:t>Book</a:t>
            </a:r>
          </a:p>
        </p:txBody>
      </p:sp>
      <p:sp>
        <p:nvSpPr>
          <p:cNvPr id="683011" name="Rectangle 3"/>
          <p:cNvSpPr>
            <a:spLocks noGrp="1" noChangeArrowheads="1"/>
          </p:cNvSpPr>
          <p:nvPr>
            <p:ph type="body" idx="1"/>
          </p:nvPr>
        </p:nvSpPr>
        <p:spPr>
          <a:xfrm>
            <a:off x="647700" y="1752600"/>
            <a:ext cx="7848600" cy="3886200"/>
          </a:xfrm>
        </p:spPr>
        <p:txBody>
          <a:bodyPr/>
          <a:lstStyle/>
          <a:p>
            <a:r>
              <a:rPr lang="en-US" dirty="0"/>
              <a:t>Lectures available in both </a:t>
            </a:r>
            <a:r>
              <a:rPr lang="en-US" dirty="0" err="1"/>
              <a:t>Powerpoint</a:t>
            </a:r>
            <a:r>
              <a:rPr lang="en-US" dirty="0"/>
              <a:t> slides and lecture notes</a:t>
            </a:r>
          </a:p>
          <a:p>
            <a:pPr lvl="1"/>
            <a:r>
              <a:rPr lang="en-US" dirty="0">
                <a:solidFill>
                  <a:srgbClr val="FF0000"/>
                </a:solidFill>
              </a:rPr>
              <a:t>User: guest</a:t>
            </a:r>
          </a:p>
          <a:p>
            <a:pPr lvl="1"/>
            <a:r>
              <a:rPr lang="en-US" dirty="0">
                <a:solidFill>
                  <a:srgbClr val="FF0000"/>
                </a:solidFill>
              </a:rPr>
              <a:t>Passcode: M3C2011</a:t>
            </a:r>
            <a:r>
              <a:rPr lang="en-US" dirty="0"/>
              <a:t> </a:t>
            </a:r>
            <a:endParaRPr lang="en-US" sz="1800" dirty="0"/>
          </a:p>
          <a:p>
            <a:pPr lvl="1"/>
            <a:endParaRPr lang="en-US" sz="1800" dirty="0"/>
          </a:p>
          <a:p>
            <a:r>
              <a:rPr lang="en-US" sz="2000" dirty="0"/>
              <a:t>Additional readings when necessary</a:t>
            </a:r>
          </a:p>
          <a:p>
            <a:pPr lvl="1"/>
            <a:r>
              <a:rPr lang="en-US" sz="2000" dirty="0"/>
              <a:t>“Computer Vision – A Modern Approach” Forsyth and Ponce, Prentice Hall, 2003 (ISBN: 0130851981 , 693 pages)</a:t>
            </a:r>
          </a:p>
          <a:p>
            <a:pPr lvl="1"/>
            <a:r>
              <a:rPr lang="en-US" sz="2000" dirty="0"/>
              <a:t>“Three Dimensional Computer Vision: A Geometric Viewpoint” , Olivier </a:t>
            </a:r>
            <a:r>
              <a:rPr lang="en-US" sz="2000" dirty="0" err="1"/>
              <a:t>Faugeras</a:t>
            </a:r>
            <a:r>
              <a:rPr lang="en-US" sz="2000" dirty="0"/>
              <a:t>, The MIT Press, November 19, 1993 (ISBN: 0262061589 , 695 pages)</a:t>
            </a:r>
          </a:p>
          <a:p>
            <a:pPr lvl="1"/>
            <a:endParaRPr lang="en-US" sz="2000" dirty="0"/>
          </a:p>
          <a:p>
            <a:r>
              <a:rPr lang="en-US" sz="2000" dirty="0"/>
              <a:t>On-Line References</a:t>
            </a:r>
          </a:p>
        </p:txBody>
      </p:sp>
    </p:spTree>
    <p:extLst>
      <p:ext uri="{BB962C8B-B14F-4D97-AF65-F5344CB8AC3E}">
        <p14:creationId xmlns:p14="http://schemas.microsoft.com/office/powerpoint/2010/main" val="22937640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5282" name="Picture 2" descr="Frieze of Dancers-1"/>
          <p:cNvPicPr>
            <a:picLocks noChangeAspect="1" noChangeArrowheads="1"/>
          </p:cNvPicPr>
          <p:nvPr/>
        </p:nvPicPr>
        <p:blipFill>
          <a:blip r:embed="rId3" cstate="print"/>
          <a:srcRect/>
          <a:stretch>
            <a:fillRect/>
          </a:stretch>
        </p:blipFill>
        <p:spPr bwMode="auto">
          <a:xfrm>
            <a:off x="2517775" y="1138238"/>
            <a:ext cx="4030663" cy="4627562"/>
          </a:xfrm>
          <a:prstGeom prst="rect">
            <a:avLst/>
          </a:prstGeom>
          <a:noFill/>
        </p:spPr>
      </p:pic>
      <p:sp>
        <p:nvSpPr>
          <p:cNvPr id="865283" name="Rectangle 3"/>
          <p:cNvSpPr>
            <a:spLocks noGrp="1" noChangeArrowheads="1"/>
          </p:cNvSpPr>
          <p:nvPr>
            <p:ph type="title"/>
          </p:nvPr>
        </p:nvSpPr>
        <p:spPr>
          <a:xfrm>
            <a:off x="5524500" y="285750"/>
            <a:ext cx="3590925" cy="609600"/>
          </a:xfrm>
        </p:spPr>
        <p:txBody>
          <a:bodyPr/>
          <a:lstStyle/>
          <a:p>
            <a:r>
              <a:rPr lang="en-US"/>
              <a:t>Different viewpoint</a:t>
            </a:r>
          </a:p>
        </p:txBody>
      </p:sp>
      <p:sp>
        <p:nvSpPr>
          <p:cNvPr id="865284" name="Text Box 4"/>
          <p:cNvSpPr txBox="1">
            <a:spLocks noChangeArrowheads="1"/>
          </p:cNvSpPr>
          <p:nvPr/>
        </p:nvSpPr>
        <p:spPr bwMode="auto">
          <a:xfrm>
            <a:off x="762000" y="5943600"/>
            <a:ext cx="800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t>Edgar Degas:  Frieze of Dancers, c.1895</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7330" name="Picture 2" descr="Frieze of Dancers -2"/>
          <p:cNvPicPr>
            <a:picLocks noChangeAspect="1" noChangeArrowheads="1"/>
          </p:cNvPicPr>
          <p:nvPr/>
        </p:nvPicPr>
        <p:blipFill>
          <a:blip r:embed="rId3" cstate="print"/>
          <a:srcRect/>
          <a:stretch>
            <a:fillRect/>
          </a:stretch>
        </p:blipFill>
        <p:spPr bwMode="auto">
          <a:xfrm>
            <a:off x="2517775" y="1181100"/>
            <a:ext cx="3989388" cy="4579938"/>
          </a:xfrm>
          <a:prstGeom prst="rect">
            <a:avLst/>
          </a:prstGeom>
          <a:noFill/>
        </p:spPr>
      </p:pic>
      <p:sp>
        <p:nvSpPr>
          <p:cNvPr id="867331" name="Rectangle 3"/>
          <p:cNvSpPr>
            <a:spLocks noGrp="1" noChangeArrowheads="1"/>
          </p:cNvSpPr>
          <p:nvPr>
            <p:ph type="title"/>
          </p:nvPr>
        </p:nvSpPr>
        <p:spPr>
          <a:xfrm>
            <a:off x="5524500" y="285750"/>
            <a:ext cx="3590925" cy="609600"/>
          </a:xfrm>
        </p:spPr>
        <p:txBody>
          <a:bodyPr/>
          <a:lstStyle/>
          <a:p>
            <a:r>
              <a:rPr lang="en-US"/>
              <a:t>Different viewpoint</a:t>
            </a:r>
          </a:p>
        </p:txBody>
      </p:sp>
      <p:sp>
        <p:nvSpPr>
          <p:cNvPr id="867332" name="Text Box 4"/>
          <p:cNvSpPr txBox="1">
            <a:spLocks noChangeArrowheads="1"/>
          </p:cNvSpPr>
          <p:nvPr/>
        </p:nvSpPr>
        <p:spPr bwMode="auto">
          <a:xfrm>
            <a:off x="762000" y="5943600"/>
            <a:ext cx="800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t>Edgar Degas:  Frieze of Dancers, c.1895</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9378" name="Picture 2" descr="Frieze of Dancers -3"/>
          <p:cNvPicPr>
            <a:picLocks noChangeAspect="1" noChangeArrowheads="1"/>
          </p:cNvPicPr>
          <p:nvPr/>
        </p:nvPicPr>
        <p:blipFill>
          <a:blip r:embed="rId3" cstate="print"/>
          <a:srcRect/>
          <a:stretch>
            <a:fillRect/>
          </a:stretch>
        </p:blipFill>
        <p:spPr bwMode="auto">
          <a:xfrm>
            <a:off x="2555875" y="1181100"/>
            <a:ext cx="4010025" cy="4603750"/>
          </a:xfrm>
          <a:prstGeom prst="rect">
            <a:avLst/>
          </a:prstGeom>
          <a:noFill/>
        </p:spPr>
      </p:pic>
      <p:sp>
        <p:nvSpPr>
          <p:cNvPr id="869379" name="Rectangle 3"/>
          <p:cNvSpPr>
            <a:spLocks noGrp="1" noChangeArrowheads="1"/>
          </p:cNvSpPr>
          <p:nvPr>
            <p:ph type="title"/>
          </p:nvPr>
        </p:nvSpPr>
        <p:spPr>
          <a:xfrm>
            <a:off x="5524500" y="285750"/>
            <a:ext cx="3590925" cy="609600"/>
          </a:xfrm>
        </p:spPr>
        <p:txBody>
          <a:bodyPr/>
          <a:lstStyle/>
          <a:p>
            <a:r>
              <a:rPr lang="en-US"/>
              <a:t>Different viewpoint</a:t>
            </a:r>
          </a:p>
        </p:txBody>
      </p:sp>
      <p:sp>
        <p:nvSpPr>
          <p:cNvPr id="869380" name="Text Box 4"/>
          <p:cNvSpPr txBox="1">
            <a:spLocks noChangeArrowheads="1"/>
          </p:cNvSpPr>
          <p:nvPr/>
        </p:nvSpPr>
        <p:spPr bwMode="auto">
          <a:xfrm>
            <a:off x="762000" y="5943600"/>
            <a:ext cx="800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t>Edgar Degas:  Frieze of Dancers, c.1895</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1426" name="Picture 2" descr="Frieze of Dancers -4"/>
          <p:cNvPicPr>
            <a:picLocks noChangeAspect="1" noChangeArrowheads="1"/>
          </p:cNvPicPr>
          <p:nvPr/>
        </p:nvPicPr>
        <p:blipFill>
          <a:blip r:embed="rId3" cstate="print"/>
          <a:srcRect/>
          <a:stretch>
            <a:fillRect/>
          </a:stretch>
        </p:blipFill>
        <p:spPr bwMode="auto">
          <a:xfrm>
            <a:off x="2536825" y="1182688"/>
            <a:ext cx="3990975" cy="4581525"/>
          </a:xfrm>
          <a:prstGeom prst="rect">
            <a:avLst/>
          </a:prstGeom>
          <a:noFill/>
        </p:spPr>
      </p:pic>
      <p:sp>
        <p:nvSpPr>
          <p:cNvPr id="871427" name="Rectangle 3"/>
          <p:cNvSpPr>
            <a:spLocks noGrp="1" noChangeArrowheads="1"/>
          </p:cNvSpPr>
          <p:nvPr>
            <p:ph type="title"/>
          </p:nvPr>
        </p:nvSpPr>
        <p:spPr>
          <a:xfrm>
            <a:off x="5524500" y="285750"/>
            <a:ext cx="3590925" cy="609600"/>
          </a:xfrm>
        </p:spPr>
        <p:txBody>
          <a:bodyPr/>
          <a:lstStyle/>
          <a:p>
            <a:r>
              <a:rPr lang="en-US"/>
              <a:t>Different viewpoint</a:t>
            </a:r>
          </a:p>
        </p:txBody>
      </p:sp>
      <p:sp>
        <p:nvSpPr>
          <p:cNvPr id="871428" name="Text Box 4"/>
          <p:cNvSpPr txBox="1">
            <a:spLocks noChangeArrowheads="1"/>
          </p:cNvSpPr>
          <p:nvPr/>
        </p:nvSpPr>
        <p:spPr bwMode="auto">
          <a:xfrm>
            <a:off x="762000" y="5943600"/>
            <a:ext cx="800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t>Edgar Degas:  Frieze of Dancers, c.1895</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Rectangle 2"/>
          <p:cNvSpPr>
            <a:spLocks noGrp="1" noChangeArrowheads="1"/>
          </p:cNvSpPr>
          <p:nvPr>
            <p:ph type="title"/>
          </p:nvPr>
        </p:nvSpPr>
        <p:spPr>
          <a:xfrm>
            <a:off x="5524500" y="285750"/>
            <a:ext cx="3590925" cy="609600"/>
          </a:xfrm>
        </p:spPr>
        <p:txBody>
          <a:bodyPr/>
          <a:lstStyle/>
          <a:p>
            <a:r>
              <a:rPr lang="en-US"/>
              <a:t>Different viewpoint</a:t>
            </a:r>
          </a:p>
        </p:txBody>
      </p:sp>
      <p:sp>
        <p:nvSpPr>
          <p:cNvPr id="873475" name="Text Box 3"/>
          <p:cNvSpPr txBox="1">
            <a:spLocks noChangeArrowheads="1"/>
          </p:cNvSpPr>
          <p:nvPr/>
        </p:nvSpPr>
        <p:spPr bwMode="auto">
          <a:xfrm>
            <a:off x="762000" y="5943600"/>
            <a:ext cx="800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t>Edgar Degas:  Frieze of Dancers, c.1895</a:t>
            </a:r>
          </a:p>
        </p:txBody>
      </p:sp>
      <p:pic>
        <p:nvPicPr>
          <p:cNvPr id="873476" name="Picture 4" descr="Frieze of Dancers-1m copy"/>
          <p:cNvPicPr>
            <a:picLocks noChangeAspect="1" noChangeArrowheads="1"/>
          </p:cNvPicPr>
          <p:nvPr/>
        </p:nvPicPr>
        <p:blipFill>
          <a:blip r:embed="rId3" cstate="print"/>
          <a:srcRect/>
          <a:stretch>
            <a:fillRect/>
          </a:stretch>
        </p:blipFill>
        <p:spPr bwMode="auto">
          <a:xfrm>
            <a:off x="2514600" y="1143000"/>
            <a:ext cx="4048125" cy="4648200"/>
          </a:xfrm>
          <a:prstGeom prst="rect">
            <a:avLst/>
          </a:prstGeo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5522" name="Picture 2" descr="Frieze of Dancers -2m copy"/>
          <p:cNvPicPr>
            <a:picLocks noChangeAspect="1" noChangeArrowheads="1"/>
          </p:cNvPicPr>
          <p:nvPr/>
        </p:nvPicPr>
        <p:blipFill>
          <a:blip r:embed="rId3" cstate="print"/>
          <a:srcRect/>
          <a:stretch>
            <a:fillRect/>
          </a:stretch>
        </p:blipFill>
        <p:spPr bwMode="auto">
          <a:xfrm>
            <a:off x="2533650" y="1182688"/>
            <a:ext cx="4003675" cy="4573587"/>
          </a:xfrm>
          <a:prstGeom prst="rect">
            <a:avLst/>
          </a:prstGeom>
          <a:noFill/>
        </p:spPr>
      </p:pic>
      <p:sp>
        <p:nvSpPr>
          <p:cNvPr id="875523" name="Rectangle 3"/>
          <p:cNvSpPr>
            <a:spLocks noGrp="1" noChangeArrowheads="1"/>
          </p:cNvSpPr>
          <p:nvPr>
            <p:ph type="title"/>
          </p:nvPr>
        </p:nvSpPr>
        <p:spPr>
          <a:xfrm>
            <a:off x="5524500" y="285750"/>
            <a:ext cx="3590925" cy="609600"/>
          </a:xfrm>
        </p:spPr>
        <p:txBody>
          <a:bodyPr/>
          <a:lstStyle/>
          <a:p>
            <a:r>
              <a:rPr lang="en-US"/>
              <a:t>Different viewpoint</a:t>
            </a:r>
          </a:p>
        </p:txBody>
      </p:sp>
      <p:sp>
        <p:nvSpPr>
          <p:cNvPr id="875524" name="Text Box 4"/>
          <p:cNvSpPr txBox="1">
            <a:spLocks noChangeArrowheads="1"/>
          </p:cNvSpPr>
          <p:nvPr/>
        </p:nvSpPr>
        <p:spPr bwMode="auto">
          <a:xfrm>
            <a:off x="762000" y="5943600"/>
            <a:ext cx="800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t>Edgar Degas:  Frieze of Dancers, c.1895</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7570" name="Picture 2" descr="Frieze of Dancers -3m copy"/>
          <p:cNvPicPr>
            <a:picLocks noChangeAspect="1" noChangeArrowheads="1"/>
          </p:cNvPicPr>
          <p:nvPr/>
        </p:nvPicPr>
        <p:blipFill>
          <a:blip r:embed="rId3" cstate="print"/>
          <a:srcRect/>
          <a:stretch>
            <a:fillRect/>
          </a:stretch>
        </p:blipFill>
        <p:spPr bwMode="auto">
          <a:xfrm>
            <a:off x="2517775" y="1155700"/>
            <a:ext cx="4037013" cy="4635500"/>
          </a:xfrm>
          <a:prstGeom prst="rect">
            <a:avLst/>
          </a:prstGeom>
          <a:noFill/>
        </p:spPr>
      </p:pic>
      <p:sp>
        <p:nvSpPr>
          <p:cNvPr id="877571" name="Rectangle 3"/>
          <p:cNvSpPr>
            <a:spLocks noGrp="1" noChangeArrowheads="1"/>
          </p:cNvSpPr>
          <p:nvPr>
            <p:ph type="title"/>
          </p:nvPr>
        </p:nvSpPr>
        <p:spPr>
          <a:xfrm>
            <a:off x="5524500" y="285750"/>
            <a:ext cx="3590925" cy="609600"/>
          </a:xfrm>
        </p:spPr>
        <p:txBody>
          <a:bodyPr/>
          <a:lstStyle/>
          <a:p>
            <a:r>
              <a:rPr lang="en-US"/>
              <a:t>Different viewpoint</a:t>
            </a:r>
          </a:p>
        </p:txBody>
      </p:sp>
      <p:sp>
        <p:nvSpPr>
          <p:cNvPr id="877572" name="Text Box 4"/>
          <p:cNvSpPr txBox="1">
            <a:spLocks noChangeArrowheads="1"/>
          </p:cNvSpPr>
          <p:nvPr/>
        </p:nvSpPr>
        <p:spPr bwMode="auto">
          <a:xfrm>
            <a:off x="762000" y="5943600"/>
            <a:ext cx="800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t>Edgar Degas:  Frieze of Dancers, c.1895</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9618" name="Picture 2" descr="Frieze of Dancers -4m copy"/>
          <p:cNvPicPr>
            <a:picLocks noChangeAspect="1" noChangeArrowheads="1"/>
          </p:cNvPicPr>
          <p:nvPr/>
        </p:nvPicPr>
        <p:blipFill>
          <a:blip r:embed="rId3" cstate="print"/>
          <a:srcRect/>
          <a:stretch>
            <a:fillRect/>
          </a:stretch>
        </p:blipFill>
        <p:spPr bwMode="auto">
          <a:xfrm>
            <a:off x="2535238" y="1154113"/>
            <a:ext cx="4011612" cy="4605337"/>
          </a:xfrm>
          <a:prstGeom prst="rect">
            <a:avLst/>
          </a:prstGeom>
          <a:noFill/>
        </p:spPr>
      </p:pic>
      <p:sp>
        <p:nvSpPr>
          <p:cNvPr id="879619" name="Rectangle 3"/>
          <p:cNvSpPr>
            <a:spLocks noGrp="1" noChangeArrowheads="1"/>
          </p:cNvSpPr>
          <p:nvPr>
            <p:ph type="title"/>
          </p:nvPr>
        </p:nvSpPr>
        <p:spPr>
          <a:xfrm>
            <a:off x="5524500" y="285750"/>
            <a:ext cx="3590925" cy="609600"/>
          </a:xfrm>
        </p:spPr>
        <p:txBody>
          <a:bodyPr/>
          <a:lstStyle/>
          <a:p>
            <a:r>
              <a:rPr lang="en-US"/>
              <a:t>Different viewpoint</a:t>
            </a:r>
          </a:p>
        </p:txBody>
      </p:sp>
      <p:sp>
        <p:nvSpPr>
          <p:cNvPr id="879620" name="Text Box 4"/>
          <p:cNvSpPr txBox="1">
            <a:spLocks noChangeArrowheads="1"/>
          </p:cNvSpPr>
          <p:nvPr/>
        </p:nvSpPr>
        <p:spPr bwMode="auto">
          <a:xfrm>
            <a:off x="762000" y="5943600"/>
            <a:ext cx="800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t>Edgar Degas:  Frieze of Dancers, c.1895</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666" name="Rectangle 2"/>
          <p:cNvSpPr>
            <a:spLocks noGrp="1" noChangeArrowheads="1"/>
          </p:cNvSpPr>
          <p:nvPr>
            <p:ph type="title"/>
          </p:nvPr>
        </p:nvSpPr>
        <p:spPr>
          <a:xfrm>
            <a:off x="5715000" y="282575"/>
            <a:ext cx="3286125" cy="609600"/>
          </a:xfrm>
        </p:spPr>
        <p:txBody>
          <a:bodyPr/>
          <a:lstStyle/>
          <a:p>
            <a:r>
              <a:rPr lang="en-US"/>
              <a:t>Aerial Perspective</a:t>
            </a:r>
          </a:p>
        </p:txBody>
      </p:sp>
      <p:sp>
        <p:nvSpPr>
          <p:cNvPr id="881667" name="Rectangle 3"/>
          <p:cNvSpPr>
            <a:spLocks noGrp="1" noChangeArrowheads="1"/>
          </p:cNvSpPr>
          <p:nvPr>
            <p:ph type="body" idx="1"/>
          </p:nvPr>
        </p:nvSpPr>
        <p:spPr>
          <a:xfrm>
            <a:off x="304800" y="1295400"/>
            <a:ext cx="2019300" cy="457200"/>
          </a:xfrm>
        </p:spPr>
        <p:txBody>
          <a:bodyPr/>
          <a:lstStyle/>
          <a:p>
            <a:r>
              <a:rPr lang="en-US"/>
              <a:t>Constable</a:t>
            </a:r>
          </a:p>
        </p:txBody>
      </p:sp>
      <p:pic>
        <p:nvPicPr>
          <p:cNvPr id="881668" name="Picture 4"/>
          <p:cNvPicPr>
            <a:picLocks noChangeAspect="1" noChangeArrowheads="1"/>
          </p:cNvPicPr>
          <p:nvPr/>
        </p:nvPicPr>
        <p:blipFill>
          <a:blip r:embed="rId3" cstate="print"/>
          <a:srcRect/>
          <a:stretch>
            <a:fillRect/>
          </a:stretch>
        </p:blipFill>
        <p:spPr bwMode="auto">
          <a:xfrm>
            <a:off x="762000" y="1905000"/>
            <a:ext cx="7391400" cy="4495800"/>
          </a:xfrm>
          <a:prstGeom prst="rect">
            <a:avLst/>
          </a:prstGeom>
          <a:noFill/>
          <a:ln w="12700">
            <a:noFill/>
            <a:miter lim="800000"/>
            <a:headEnd type="none" w="sm" len="sm"/>
            <a:tailEnd type="none" w="sm" len="sm"/>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714" name="Rectangle 2"/>
          <p:cNvSpPr>
            <a:spLocks noGrp="1" noChangeArrowheads="1"/>
          </p:cNvSpPr>
          <p:nvPr>
            <p:ph type="title"/>
          </p:nvPr>
        </p:nvSpPr>
        <p:spPr>
          <a:xfrm>
            <a:off x="5715000" y="282575"/>
            <a:ext cx="3286125" cy="609600"/>
          </a:xfrm>
        </p:spPr>
        <p:txBody>
          <a:bodyPr/>
          <a:lstStyle/>
          <a:p>
            <a:r>
              <a:rPr lang="en-US"/>
              <a:t>Aerial Perspective</a:t>
            </a:r>
          </a:p>
        </p:txBody>
      </p:sp>
      <p:sp>
        <p:nvSpPr>
          <p:cNvPr id="883715" name="Rectangle 3"/>
          <p:cNvSpPr>
            <a:spLocks noGrp="1" noChangeArrowheads="1"/>
          </p:cNvSpPr>
          <p:nvPr>
            <p:ph type="body" idx="1"/>
          </p:nvPr>
        </p:nvSpPr>
        <p:spPr>
          <a:xfrm>
            <a:off x="304800" y="1295400"/>
            <a:ext cx="3657600" cy="457200"/>
          </a:xfrm>
        </p:spPr>
        <p:txBody>
          <a:bodyPr/>
          <a:lstStyle/>
          <a:p>
            <a:r>
              <a:rPr lang="en-US" sz="2000"/>
              <a:t>Classic Chinese Paintings</a:t>
            </a:r>
          </a:p>
        </p:txBody>
      </p:sp>
      <p:pic>
        <p:nvPicPr>
          <p:cNvPr id="883716" name="Picture 4" descr="scroll1_crop"/>
          <p:cNvPicPr>
            <a:picLocks noChangeAspect="1" noChangeArrowheads="1"/>
          </p:cNvPicPr>
          <p:nvPr/>
        </p:nvPicPr>
        <p:blipFill>
          <a:blip r:embed="rId2" cstate="print"/>
          <a:srcRect/>
          <a:stretch>
            <a:fillRect/>
          </a:stretch>
        </p:blipFill>
        <p:spPr bwMode="auto">
          <a:xfrm>
            <a:off x="990600" y="2362200"/>
            <a:ext cx="7239000" cy="332898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8837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2" name="Rectangle 2"/>
          <p:cNvSpPr>
            <a:spLocks noGrp="1" noChangeArrowheads="1"/>
          </p:cNvSpPr>
          <p:nvPr>
            <p:ph type="title"/>
          </p:nvPr>
        </p:nvSpPr>
        <p:spPr>
          <a:xfrm>
            <a:off x="6696075" y="285750"/>
            <a:ext cx="2447925" cy="609600"/>
          </a:xfrm>
        </p:spPr>
        <p:txBody>
          <a:bodyPr/>
          <a:lstStyle/>
          <a:p>
            <a:r>
              <a:rPr lang="en-US"/>
              <a:t>Prequisites</a:t>
            </a:r>
          </a:p>
        </p:txBody>
      </p:sp>
      <p:sp>
        <p:nvSpPr>
          <p:cNvPr id="727043" name="Rectangle 3"/>
          <p:cNvSpPr>
            <a:spLocks noGrp="1" noChangeArrowheads="1"/>
          </p:cNvSpPr>
          <p:nvPr>
            <p:ph type="body" idx="1"/>
          </p:nvPr>
        </p:nvSpPr>
        <p:spPr>
          <a:xfrm>
            <a:off x="2286000" y="2286000"/>
            <a:ext cx="5486400" cy="2590800"/>
          </a:xfrm>
        </p:spPr>
        <p:txBody>
          <a:bodyPr/>
          <a:lstStyle/>
          <a:p>
            <a:pPr>
              <a:lnSpc>
                <a:spcPct val="90000"/>
              </a:lnSpc>
            </a:pPr>
            <a:r>
              <a:rPr lang="en-US" dirty="0">
                <a:solidFill>
                  <a:srgbClr val="FFFF00"/>
                </a:solidFill>
              </a:rPr>
              <a:t>Linear Algebra</a:t>
            </a:r>
          </a:p>
          <a:p>
            <a:pPr>
              <a:lnSpc>
                <a:spcPct val="90000"/>
              </a:lnSpc>
            </a:pPr>
            <a:r>
              <a:rPr lang="en-US" dirty="0"/>
              <a:t>A little Probability and Statistics</a:t>
            </a:r>
          </a:p>
          <a:p>
            <a:pPr>
              <a:lnSpc>
                <a:spcPct val="90000"/>
              </a:lnSpc>
            </a:pPr>
            <a:r>
              <a:rPr lang="en-US" dirty="0">
                <a:solidFill>
                  <a:srgbClr val="FFFF00"/>
                </a:solidFill>
              </a:rPr>
              <a:t>Programming Experience </a:t>
            </a:r>
          </a:p>
          <a:p>
            <a:pPr>
              <a:lnSpc>
                <a:spcPct val="90000"/>
              </a:lnSpc>
            </a:pPr>
            <a:r>
              <a:rPr lang="en-US" dirty="0"/>
              <a:t>Reading Literature (A little)</a:t>
            </a:r>
          </a:p>
          <a:p>
            <a:pPr>
              <a:lnSpc>
                <a:spcPct val="90000"/>
              </a:lnSpc>
            </a:pPr>
            <a:r>
              <a:rPr lang="en-US" dirty="0"/>
              <a:t>An Inquisitive Nature (Curiosity)</a:t>
            </a:r>
          </a:p>
          <a:p>
            <a:pPr>
              <a:lnSpc>
                <a:spcPct val="90000"/>
              </a:lnSpc>
            </a:pPr>
            <a:r>
              <a:rPr lang="en-US" dirty="0"/>
              <a:t>No Fear</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738" name="Rectangle 2"/>
          <p:cNvSpPr>
            <a:spLocks noGrp="1" noChangeArrowheads="1"/>
          </p:cNvSpPr>
          <p:nvPr>
            <p:ph type="title"/>
          </p:nvPr>
        </p:nvSpPr>
        <p:spPr>
          <a:xfrm>
            <a:off x="6400800" y="285750"/>
            <a:ext cx="2667000" cy="609600"/>
          </a:xfrm>
        </p:spPr>
        <p:txBody>
          <a:bodyPr/>
          <a:lstStyle/>
          <a:p>
            <a:r>
              <a:rPr lang="en-US"/>
              <a:t>Absolute Size</a:t>
            </a:r>
          </a:p>
        </p:txBody>
      </p:sp>
      <p:pic>
        <p:nvPicPr>
          <p:cNvPr id="884739" name="Picture 3"/>
          <p:cNvPicPr>
            <a:picLocks noChangeAspect="1" noChangeArrowheads="1"/>
          </p:cNvPicPr>
          <p:nvPr/>
        </p:nvPicPr>
        <p:blipFill>
          <a:blip r:embed="rId2" cstate="print"/>
          <a:srcRect/>
          <a:stretch>
            <a:fillRect/>
          </a:stretch>
        </p:blipFill>
        <p:spPr bwMode="auto">
          <a:xfrm>
            <a:off x="2549525" y="1447800"/>
            <a:ext cx="4044950" cy="4510088"/>
          </a:xfrm>
          <a:prstGeom prst="rect">
            <a:avLst/>
          </a:prstGeom>
          <a:noFill/>
          <a:effectLst>
            <a:outerShdw dist="89803" dir="2700000" algn="ctr" rotWithShape="0">
              <a:srgbClr val="424680"/>
            </a:outerShdw>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762" name="Rectangle 2"/>
          <p:cNvSpPr>
            <a:spLocks noGrp="1" noChangeArrowheads="1"/>
          </p:cNvSpPr>
          <p:nvPr>
            <p:ph type="title"/>
          </p:nvPr>
        </p:nvSpPr>
        <p:spPr>
          <a:xfrm>
            <a:off x="6521450" y="285750"/>
            <a:ext cx="2600325" cy="609600"/>
          </a:xfrm>
        </p:spPr>
        <p:txBody>
          <a:bodyPr/>
          <a:lstStyle/>
          <a:p>
            <a:r>
              <a:rPr lang="en-US"/>
              <a:t>Relative Size</a:t>
            </a:r>
          </a:p>
        </p:txBody>
      </p:sp>
      <p:pic>
        <p:nvPicPr>
          <p:cNvPr id="885763" name="Picture 3"/>
          <p:cNvPicPr>
            <a:picLocks noChangeAspect="1" noChangeArrowheads="1"/>
          </p:cNvPicPr>
          <p:nvPr/>
        </p:nvPicPr>
        <p:blipFill>
          <a:blip r:embed="rId2" cstate="print"/>
          <a:srcRect/>
          <a:stretch>
            <a:fillRect/>
          </a:stretch>
        </p:blipFill>
        <p:spPr bwMode="auto">
          <a:xfrm>
            <a:off x="2057400" y="1524000"/>
            <a:ext cx="5029200" cy="4124325"/>
          </a:xfrm>
          <a:prstGeom prst="rect">
            <a:avLst/>
          </a:prstGeom>
          <a:noFill/>
          <a:effectLst>
            <a:outerShdw dist="89803" dir="2700000" algn="ctr" rotWithShape="0">
              <a:srgbClr val="424680"/>
            </a:outerShdw>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786" name="Rectangle 2"/>
          <p:cNvSpPr>
            <a:spLocks noGrp="1" noChangeArrowheads="1"/>
          </p:cNvSpPr>
          <p:nvPr>
            <p:ph type="title"/>
          </p:nvPr>
        </p:nvSpPr>
        <p:spPr>
          <a:xfrm>
            <a:off x="6619875" y="285750"/>
            <a:ext cx="2447925" cy="609600"/>
          </a:xfrm>
        </p:spPr>
        <p:txBody>
          <a:bodyPr/>
          <a:lstStyle/>
          <a:p>
            <a:r>
              <a:rPr lang="en-US"/>
              <a:t>Relative Size</a:t>
            </a:r>
          </a:p>
        </p:txBody>
      </p:sp>
      <p:pic>
        <p:nvPicPr>
          <p:cNvPr id="886787" name="Picture 3"/>
          <p:cNvPicPr>
            <a:picLocks noChangeAspect="1" noChangeArrowheads="1"/>
          </p:cNvPicPr>
          <p:nvPr/>
        </p:nvPicPr>
        <p:blipFill>
          <a:blip r:embed="rId2" cstate="print"/>
          <a:srcRect/>
          <a:stretch>
            <a:fillRect/>
          </a:stretch>
        </p:blipFill>
        <p:spPr bwMode="auto">
          <a:xfrm>
            <a:off x="762000" y="1295400"/>
            <a:ext cx="7620000" cy="5116513"/>
          </a:xfrm>
          <a:prstGeom prst="rect">
            <a:avLst/>
          </a:prstGeom>
          <a:noFill/>
          <a:ln w="12700">
            <a:noFill/>
            <a:miter lim="800000"/>
            <a:headEnd type="none" w="sm" len="sm"/>
            <a:tailEnd type="none" w="sm" len="sm"/>
          </a:ln>
          <a:effectLst>
            <a:outerShdw dist="125724" dir="2700000" algn="ctr" rotWithShape="0">
              <a:srgbClr val="424680"/>
            </a:outerShdw>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810" name="Rectangle 2"/>
          <p:cNvSpPr>
            <a:spLocks noGrp="1" noChangeArrowheads="1"/>
          </p:cNvSpPr>
          <p:nvPr>
            <p:ph type="title"/>
          </p:nvPr>
        </p:nvSpPr>
        <p:spPr>
          <a:xfrm>
            <a:off x="6400800" y="285750"/>
            <a:ext cx="2667000" cy="609600"/>
          </a:xfrm>
          <a:effectLst/>
        </p:spPr>
        <p:txBody>
          <a:bodyPr/>
          <a:lstStyle/>
          <a:p>
            <a:r>
              <a:rPr lang="en-US"/>
              <a:t>Absolute Size</a:t>
            </a:r>
          </a:p>
        </p:txBody>
      </p:sp>
      <p:pic>
        <p:nvPicPr>
          <p:cNvPr id="887811" name="Picture 3"/>
          <p:cNvPicPr>
            <a:picLocks noChangeAspect="1" noChangeArrowheads="1"/>
          </p:cNvPicPr>
          <p:nvPr/>
        </p:nvPicPr>
        <p:blipFill>
          <a:blip r:embed="rId2" cstate="print"/>
          <a:srcRect/>
          <a:stretch>
            <a:fillRect/>
          </a:stretch>
        </p:blipFill>
        <p:spPr bwMode="auto">
          <a:xfrm>
            <a:off x="1103313" y="1447800"/>
            <a:ext cx="6935787" cy="4576763"/>
          </a:xfrm>
          <a:prstGeom prst="rect">
            <a:avLst/>
          </a:prstGeom>
          <a:noFill/>
          <a:effectLst>
            <a:outerShdw dist="89803" dir="2700000" algn="ctr" rotWithShape="0">
              <a:srgbClr val="424680"/>
            </a:outerShdw>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Rectangle 2"/>
          <p:cNvSpPr>
            <a:spLocks noGrp="1" noChangeArrowheads="1"/>
          </p:cNvSpPr>
          <p:nvPr>
            <p:ph type="title"/>
          </p:nvPr>
        </p:nvSpPr>
        <p:spPr>
          <a:xfrm>
            <a:off x="6400800" y="285750"/>
            <a:ext cx="2714625" cy="609600"/>
          </a:xfrm>
        </p:spPr>
        <p:txBody>
          <a:bodyPr/>
          <a:lstStyle/>
          <a:p>
            <a:r>
              <a:rPr lang="en-US"/>
              <a:t>Relative Size</a:t>
            </a:r>
          </a:p>
        </p:txBody>
      </p:sp>
      <p:pic>
        <p:nvPicPr>
          <p:cNvPr id="888835" name="Picture 3"/>
          <p:cNvPicPr>
            <a:picLocks noChangeAspect="1" noChangeArrowheads="1"/>
          </p:cNvPicPr>
          <p:nvPr/>
        </p:nvPicPr>
        <p:blipFill>
          <a:blip r:embed="rId2" cstate="print"/>
          <a:srcRect/>
          <a:stretch>
            <a:fillRect/>
          </a:stretch>
        </p:blipFill>
        <p:spPr bwMode="auto">
          <a:xfrm>
            <a:off x="1371600" y="1524000"/>
            <a:ext cx="6400800" cy="4222750"/>
          </a:xfrm>
          <a:prstGeom prst="rect">
            <a:avLst/>
          </a:prstGeom>
          <a:noFill/>
          <a:effectLst>
            <a:outerShdw dist="89803" dir="2700000" algn="ctr" rotWithShape="0">
              <a:srgbClr val="424680"/>
            </a:outerShdw>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954" name="Rectangle 2"/>
          <p:cNvSpPr>
            <a:spLocks noGrp="1" noChangeArrowheads="1"/>
          </p:cNvSpPr>
          <p:nvPr>
            <p:ph type="title"/>
          </p:nvPr>
        </p:nvSpPr>
        <p:spPr>
          <a:xfrm>
            <a:off x="5553075" y="285750"/>
            <a:ext cx="3514725" cy="609600"/>
          </a:xfrm>
        </p:spPr>
        <p:txBody>
          <a:bodyPr/>
          <a:lstStyle/>
          <a:p>
            <a:r>
              <a:rPr lang="en-US"/>
              <a:t>Light and Surfaces</a:t>
            </a:r>
          </a:p>
        </p:txBody>
      </p:sp>
      <p:pic>
        <p:nvPicPr>
          <p:cNvPr id="893955" name="Picture 3"/>
          <p:cNvPicPr>
            <a:picLocks noChangeAspect="1" noChangeArrowheads="1"/>
          </p:cNvPicPr>
          <p:nvPr/>
        </p:nvPicPr>
        <p:blipFill>
          <a:blip r:embed="rId2" cstate="print"/>
          <a:srcRect/>
          <a:stretch>
            <a:fillRect/>
          </a:stretch>
        </p:blipFill>
        <p:spPr bwMode="auto">
          <a:xfrm>
            <a:off x="2590800" y="1066800"/>
            <a:ext cx="3595688" cy="5486400"/>
          </a:xfrm>
          <a:prstGeom prst="rect">
            <a:avLst/>
          </a:prstGeom>
          <a:noFill/>
          <a:effectLst>
            <a:outerShdw dist="89803" dir="2700000" algn="ctr" rotWithShape="0">
              <a:srgbClr val="424680"/>
            </a:outerShdw>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978" name="Rectangle 2"/>
          <p:cNvSpPr>
            <a:spLocks noGrp="1" noChangeArrowheads="1"/>
          </p:cNvSpPr>
          <p:nvPr>
            <p:ph type="title"/>
          </p:nvPr>
        </p:nvSpPr>
        <p:spPr>
          <a:xfrm>
            <a:off x="5629275" y="285750"/>
            <a:ext cx="3438525" cy="609600"/>
          </a:xfrm>
        </p:spPr>
        <p:txBody>
          <a:bodyPr/>
          <a:lstStyle/>
          <a:p>
            <a:r>
              <a:rPr lang="en-US"/>
              <a:t>Light and Surfaces</a:t>
            </a:r>
          </a:p>
        </p:txBody>
      </p:sp>
      <p:pic>
        <p:nvPicPr>
          <p:cNvPr id="894979" name="Picture 3"/>
          <p:cNvPicPr>
            <a:picLocks noChangeAspect="1" noChangeArrowheads="1"/>
          </p:cNvPicPr>
          <p:nvPr/>
        </p:nvPicPr>
        <p:blipFill>
          <a:blip r:embed="rId2" cstate="print"/>
          <a:srcRect/>
          <a:stretch>
            <a:fillRect/>
          </a:stretch>
        </p:blipFill>
        <p:spPr bwMode="auto">
          <a:xfrm>
            <a:off x="2868613" y="1219200"/>
            <a:ext cx="3406775" cy="5165725"/>
          </a:xfrm>
          <a:prstGeom prst="rect">
            <a:avLst/>
          </a:prstGeom>
          <a:noFill/>
          <a:effectLst>
            <a:outerShdw dist="89803" dir="2700000" algn="ctr" rotWithShape="0">
              <a:srgbClr val="424680"/>
            </a:outerShdw>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002" name="Rectangle 2"/>
          <p:cNvSpPr>
            <a:spLocks noGrp="1" noChangeArrowheads="1"/>
          </p:cNvSpPr>
          <p:nvPr>
            <p:ph type="title"/>
          </p:nvPr>
        </p:nvSpPr>
        <p:spPr>
          <a:xfrm>
            <a:off x="5553075" y="285750"/>
            <a:ext cx="3514725" cy="609600"/>
          </a:xfrm>
        </p:spPr>
        <p:txBody>
          <a:bodyPr/>
          <a:lstStyle/>
          <a:p>
            <a:r>
              <a:rPr lang="en-US"/>
              <a:t>Light and Surfaces</a:t>
            </a:r>
          </a:p>
        </p:txBody>
      </p:sp>
      <p:pic>
        <p:nvPicPr>
          <p:cNvPr id="896003" name="Picture 3"/>
          <p:cNvPicPr>
            <a:picLocks noChangeAspect="1" noChangeArrowheads="1"/>
          </p:cNvPicPr>
          <p:nvPr/>
        </p:nvPicPr>
        <p:blipFill>
          <a:blip r:embed="rId2" cstate="print"/>
          <a:srcRect/>
          <a:stretch>
            <a:fillRect/>
          </a:stretch>
        </p:blipFill>
        <p:spPr bwMode="auto">
          <a:xfrm>
            <a:off x="2770188" y="1066800"/>
            <a:ext cx="3603625" cy="5486400"/>
          </a:xfrm>
          <a:prstGeom prst="rect">
            <a:avLst/>
          </a:prstGeom>
          <a:noFill/>
          <a:effectLst>
            <a:outerShdw dist="89803" dir="2700000" algn="ctr" rotWithShape="0">
              <a:srgbClr val="424680"/>
            </a:outerShdw>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026" name="Rectangle 2"/>
          <p:cNvSpPr>
            <a:spLocks noGrp="1" noChangeArrowheads="1"/>
          </p:cNvSpPr>
          <p:nvPr>
            <p:ph type="title"/>
          </p:nvPr>
        </p:nvSpPr>
        <p:spPr>
          <a:xfrm>
            <a:off x="5553075" y="285750"/>
            <a:ext cx="3514725" cy="609600"/>
          </a:xfrm>
        </p:spPr>
        <p:txBody>
          <a:bodyPr/>
          <a:lstStyle/>
          <a:p>
            <a:r>
              <a:rPr lang="en-US"/>
              <a:t>Light and Surfaces</a:t>
            </a:r>
          </a:p>
        </p:txBody>
      </p:sp>
      <p:pic>
        <p:nvPicPr>
          <p:cNvPr id="897027" name="Picture 3"/>
          <p:cNvPicPr>
            <a:picLocks noChangeAspect="1" noChangeArrowheads="1"/>
          </p:cNvPicPr>
          <p:nvPr/>
        </p:nvPicPr>
        <p:blipFill>
          <a:blip r:embed="rId2" cstate="print"/>
          <a:srcRect/>
          <a:stretch>
            <a:fillRect/>
          </a:stretch>
        </p:blipFill>
        <p:spPr bwMode="auto">
          <a:xfrm>
            <a:off x="1066800" y="1495425"/>
            <a:ext cx="7010400" cy="4625975"/>
          </a:xfrm>
          <a:prstGeom prst="rect">
            <a:avLst/>
          </a:prstGeom>
          <a:noFill/>
          <a:effectLst>
            <a:outerShdw dist="89803" dir="2700000" algn="ctr" rotWithShape="0">
              <a:srgbClr val="424680"/>
            </a:outerShdw>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050" name="Rectangle 2"/>
          <p:cNvSpPr>
            <a:spLocks noGrp="1" noChangeArrowheads="1"/>
          </p:cNvSpPr>
          <p:nvPr>
            <p:ph type="title"/>
          </p:nvPr>
        </p:nvSpPr>
        <p:spPr>
          <a:xfrm>
            <a:off x="5553075" y="285750"/>
            <a:ext cx="3514725" cy="609600"/>
          </a:xfrm>
        </p:spPr>
        <p:txBody>
          <a:bodyPr/>
          <a:lstStyle/>
          <a:p>
            <a:r>
              <a:rPr lang="en-US"/>
              <a:t>Light and Surfaces</a:t>
            </a:r>
          </a:p>
        </p:txBody>
      </p:sp>
      <p:pic>
        <p:nvPicPr>
          <p:cNvPr id="898051" name="Picture 3"/>
          <p:cNvPicPr>
            <a:picLocks noChangeAspect="1" noChangeArrowheads="1"/>
          </p:cNvPicPr>
          <p:nvPr/>
        </p:nvPicPr>
        <p:blipFill>
          <a:blip r:embed="rId2" cstate="print"/>
          <a:srcRect/>
          <a:stretch>
            <a:fillRect/>
          </a:stretch>
        </p:blipFill>
        <p:spPr bwMode="auto">
          <a:xfrm>
            <a:off x="1047750" y="1485900"/>
            <a:ext cx="7069138" cy="4664075"/>
          </a:xfrm>
          <a:prstGeom prst="rect">
            <a:avLst/>
          </a:prstGeom>
          <a:noFill/>
          <a:effectLst>
            <a:outerShdw dist="89803" dir="2700000" algn="ctr" rotWithShape="0">
              <a:srgbClr val="424680"/>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Few Words on Algebra</a:t>
            </a:r>
          </a:p>
        </p:txBody>
      </p:sp>
      <p:sp>
        <p:nvSpPr>
          <p:cNvPr id="3" name="Content Placeholder 2"/>
          <p:cNvSpPr>
            <a:spLocks noGrp="1"/>
          </p:cNvSpPr>
          <p:nvPr>
            <p:ph idx="1"/>
          </p:nvPr>
        </p:nvSpPr>
        <p:spPr>
          <a:xfrm>
            <a:off x="647700" y="1143000"/>
            <a:ext cx="8039100" cy="5029200"/>
          </a:xfrm>
        </p:spPr>
        <p:txBody>
          <a:bodyPr/>
          <a:lstStyle/>
          <a:p>
            <a:r>
              <a:rPr lang="en-US" dirty="0">
                <a:hlinkClick r:id="rId2"/>
              </a:rPr>
              <a:t>Bill Nye on Saving Science</a:t>
            </a:r>
            <a:r>
              <a:rPr lang="en-US" dirty="0"/>
              <a:t> (Fortune, April 01, 2017)</a:t>
            </a:r>
          </a:p>
          <a:p>
            <a:pPr lvl="1"/>
            <a:r>
              <a:rPr lang="en-US" dirty="0">
                <a:solidFill>
                  <a:srgbClr val="CCFFCC"/>
                </a:solidFill>
              </a:rPr>
              <a:t>Q: Do you have any advice for children who dream of being scientists?</a:t>
            </a:r>
          </a:p>
          <a:p>
            <a:pPr lvl="1"/>
            <a:r>
              <a:rPr lang="en-US" dirty="0"/>
              <a:t>A: My advice to you is learn algebra. </a:t>
            </a:r>
            <a:r>
              <a:rPr lang="en-US" dirty="0">
                <a:solidFill>
                  <a:srgbClr val="FFFF00"/>
                </a:solidFill>
              </a:rPr>
              <a:t>Algebra is the single most reliable indicator of whether or not you will pursue a career in math and science.</a:t>
            </a:r>
            <a:r>
              <a:rPr lang="en-US" dirty="0"/>
              <a:t> It’s not clear that it’s cause and effect, but algebra not only enables you to think abstractly about numbers, it enables you to think abstractly about all sorts of things. And here’s what I say: It sucked for me too! </a:t>
            </a:r>
            <a:r>
              <a:rPr lang="en-US" dirty="0">
                <a:solidFill>
                  <a:srgbClr val="FFFF00"/>
                </a:solidFill>
              </a:rPr>
              <a:t>You just have to practice</a:t>
            </a:r>
            <a:r>
              <a:rPr lang="en-US" dirty="0"/>
              <a:t>.</a:t>
            </a:r>
          </a:p>
          <a:p>
            <a:endParaRPr lang="en-US" dirty="0"/>
          </a:p>
          <a:p>
            <a:endParaRPr lang="en-US" dirty="0"/>
          </a:p>
        </p:txBody>
      </p:sp>
    </p:spTree>
    <p:extLst>
      <p:ext uri="{BB962C8B-B14F-4D97-AF65-F5344CB8AC3E}">
        <p14:creationId xmlns:p14="http://schemas.microsoft.com/office/powerpoint/2010/main" val="208266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074" name="Rectangle 2"/>
          <p:cNvSpPr>
            <a:spLocks noGrp="1" noChangeArrowheads="1"/>
          </p:cNvSpPr>
          <p:nvPr>
            <p:ph type="title"/>
          </p:nvPr>
        </p:nvSpPr>
        <p:spPr>
          <a:xfrm>
            <a:off x="5524500" y="285750"/>
            <a:ext cx="3590925" cy="609600"/>
          </a:xfrm>
        </p:spPr>
        <p:txBody>
          <a:bodyPr/>
          <a:lstStyle/>
          <a:p>
            <a:r>
              <a:rPr lang="en-US"/>
              <a:t>Light and Surfaces</a:t>
            </a:r>
          </a:p>
        </p:txBody>
      </p:sp>
      <p:sp>
        <p:nvSpPr>
          <p:cNvPr id="899075" name="Rectangle 3"/>
          <p:cNvSpPr>
            <a:spLocks noGrp="1" noChangeArrowheads="1"/>
          </p:cNvSpPr>
          <p:nvPr>
            <p:ph type="body" idx="1"/>
          </p:nvPr>
        </p:nvSpPr>
        <p:spPr>
          <a:xfrm>
            <a:off x="304800" y="1143000"/>
            <a:ext cx="4267200" cy="533400"/>
          </a:xfrm>
        </p:spPr>
        <p:txBody>
          <a:bodyPr/>
          <a:lstStyle/>
          <a:p>
            <a:r>
              <a:rPr lang="en-US"/>
              <a:t>C. H. Stoelting Company</a:t>
            </a:r>
          </a:p>
        </p:txBody>
      </p:sp>
      <p:pic>
        <p:nvPicPr>
          <p:cNvPr id="899076" name="Picture 4"/>
          <p:cNvPicPr>
            <a:picLocks noChangeAspect="1" noChangeArrowheads="1"/>
          </p:cNvPicPr>
          <p:nvPr/>
        </p:nvPicPr>
        <p:blipFill>
          <a:blip r:embed="rId2" cstate="print"/>
          <a:srcRect/>
          <a:stretch>
            <a:fillRect/>
          </a:stretch>
        </p:blipFill>
        <p:spPr bwMode="auto">
          <a:xfrm>
            <a:off x="1690688" y="1905000"/>
            <a:ext cx="5761037" cy="4413250"/>
          </a:xfrm>
          <a:prstGeom prst="rect">
            <a:avLst/>
          </a:prstGeom>
          <a:noFill/>
          <a:effectLst>
            <a:outerShdw dist="89803" dir="2700000" algn="ctr" rotWithShape="0">
              <a:srgbClr val="424680"/>
            </a:outerShdw>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098" name="Rectangle 2"/>
          <p:cNvSpPr>
            <a:spLocks noGrp="1" noChangeArrowheads="1"/>
          </p:cNvSpPr>
          <p:nvPr>
            <p:ph type="title"/>
          </p:nvPr>
        </p:nvSpPr>
        <p:spPr>
          <a:xfrm>
            <a:off x="5553075" y="285750"/>
            <a:ext cx="3514725" cy="609600"/>
          </a:xfrm>
        </p:spPr>
        <p:txBody>
          <a:bodyPr/>
          <a:lstStyle/>
          <a:p>
            <a:r>
              <a:rPr lang="en-US"/>
              <a:t>Light and Surfaces</a:t>
            </a:r>
          </a:p>
        </p:txBody>
      </p:sp>
      <p:pic>
        <p:nvPicPr>
          <p:cNvPr id="900099" name="Picture 3"/>
          <p:cNvPicPr>
            <a:picLocks noChangeAspect="1" noChangeArrowheads="1"/>
          </p:cNvPicPr>
          <p:nvPr/>
        </p:nvPicPr>
        <p:blipFill>
          <a:blip r:embed="rId2" cstate="print"/>
          <a:srcRect/>
          <a:stretch>
            <a:fillRect/>
          </a:stretch>
        </p:blipFill>
        <p:spPr bwMode="auto">
          <a:xfrm>
            <a:off x="1677988" y="1524000"/>
            <a:ext cx="5786437" cy="4468813"/>
          </a:xfrm>
          <a:prstGeom prst="rect">
            <a:avLst/>
          </a:prstGeom>
          <a:noFill/>
          <a:effectLst>
            <a:outerShdw dist="89803" dir="2700000" algn="ctr" rotWithShape="0">
              <a:srgbClr val="424680"/>
            </a:outerShdw>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22" name="Rectangle 2"/>
          <p:cNvSpPr>
            <a:spLocks noGrp="1" noChangeArrowheads="1"/>
          </p:cNvSpPr>
          <p:nvPr>
            <p:ph type="title"/>
          </p:nvPr>
        </p:nvSpPr>
        <p:spPr>
          <a:xfrm>
            <a:off x="5562600" y="285750"/>
            <a:ext cx="3525838" cy="609600"/>
          </a:xfrm>
        </p:spPr>
        <p:txBody>
          <a:bodyPr/>
          <a:lstStyle/>
          <a:p>
            <a:r>
              <a:rPr lang="en-US"/>
              <a:t>Light and Surfaces</a:t>
            </a:r>
          </a:p>
        </p:txBody>
      </p:sp>
      <p:pic>
        <p:nvPicPr>
          <p:cNvPr id="901123" name="Picture 3"/>
          <p:cNvPicPr>
            <a:picLocks noChangeAspect="1" noChangeArrowheads="1"/>
          </p:cNvPicPr>
          <p:nvPr/>
        </p:nvPicPr>
        <p:blipFill>
          <a:blip r:embed="rId3" cstate="print"/>
          <a:srcRect/>
          <a:stretch>
            <a:fillRect/>
          </a:stretch>
        </p:blipFill>
        <p:spPr bwMode="auto">
          <a:xfrm>
            <a:off x="1905000" y="1752600"/>
            <a:ext cx="5613400" cy="4216400"/>
          </a:xfrm>
          <a:prstGeom prst="rect">
            <a:avLst/>
          </a:prstGeo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170" name="Rectangle 2"/>
          <p:cNvSpPr>
            <a:spLocks noGrp="1" noChangeArrowheads="1"/>
          </p:cNvSpPr>
          <p:nvPr>
            <p:ph type="title"/>
          </p:nvPr>
        </p:nvSpPr>
        <p:spPr>
          <a:xfrm>
            <a:off x="5562600" y="285750"/>
            <a:ext cx="3525838" cy="609600"/>
          </a:xfrm>
        </p:spPr>
        <p:txBody>
          <a:bodyPr/>
          <a:lstStyle/>
          <a:p>
            <a:r>
              <a:rPr lang="en-US"/>
              <a:t>Light and Surfaces</a:t>
            </a:r>
          </a:p>
        </p:txBody>
      </p:sp>
      <p:pic>
        <p:nvPicPr>
          <p:cNvPr id="903171" name="Picture 3"/>
          <p:cNvPicPr>
            <a:picLocks noChangeAspect="1" noChangeArrowheads="1"/>
          </p:cNvPicPr>
          <p:nvPr/>
        </p:nvPicPr>
        <p:blipFill>
          <a:blip r:embed="rId2" cstate="print"/>
          <a:srcRect/>
          <a:stretch>
            <a:fillRect/>
          </a:stretch>
        </p:blipFill>
        <p:spPr bwMode="auto">
          <a:xfrm>
            <a:off x="1905000" y="1752600"/>
            <a:ext cx="5613400" cy="4216400"/>
          </a:xfrm>
          <a:prstGeom prst="rect">
            <a:avLst/>
          </a:prstGeom>
          <a:noFill/>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5334000" y="285750"/>
            <a:ext cx="3754438" cy="609600"/>
          </a:xfrm>
        </p:spPr>
        <p:txBody>
          <a:bodyPr/>
          <a:lstStyle/>
          <a:p>
            <a:r>
              <a:rPr lang="en-US"/>
              <a:t>Light and Surfaces</a:t>
            </a:r>
          </a:p>
        </p:txBody>
      </p:sp>
      <p:pic>
        <p:nvPicPr>
          <p:cNvPr id="904195" name="Picture 3"/>
          <p:cNvPicPr>
            <a:picLocks noChangeAspect="1" noChangeArrowheads="1"/>
          </p:cNvPicPr>
          <p:nvPr/>
        </p:nvPicPr>
        <p:blipFill>
          <a:blip r:embed="rId2" cstate="print"/>
          <a:srcRect t="9140" b="10857"/>
          <a:stretch>
            <a:fillRect/>
          </a:stretch>
        </p:blipFill>
        <p:spPr bwMode="auto">
          <a:xfrm>
            <a:off x="1676400" y="990600"/>
            <a:ext cx="5791200" cy="2814638"/>
          </a:xfrm>
          <a:prstGeom prst="rect">
            <a:avLst/>
          </a:prstGeom>
          <a:noFill/>
          <a:effectLst>
            <a:outerShdw dist="89803" dir="2700000" algn="ctr" rotWithShape="0">
              <a:srgbClr val="424680"/>
            </a:outerShdw>
          </a:effectLst>
        </p:spPr>
      </p:pic>
      <p:pic>
        <p:nvPicPr>
          <p:cNvPr id="904196" name="Picture 4"/>
          <p:cNvPicPr>
            <a:picLocks noChangeAspect="1" noChangeArrowheads="1"/>
          </p:cNvPicPr>
          <p:nvPr/>
        </p:nvPicPr>
        <p:blipFill>
          <a:blip r:embed="rId3" cstate="print"/>
          <a:srcRect t="6511" b="17503"/>
          <a:stretch>
            <a:fillRect/>
          </a:stretch>
        </p:blipFill>
        <p:spPr bwMode="auto">
          <a:xfrm>
            <a:off x="1682750" y="3962400"/>
            <a:ext cx="5778500" cy="2667000"/>
          </a:xfrm>
          <a:prstGeom prst="rect">
            <a:avLst/>
          </a:prstGeom>
          <a:noFill/>
          <a:effectLst>
            <a:outerShdw dist="89803" dir="2700000" algn="ctr" rotWithShape="0">
              <a:srgbClr val="424680"/>
            </a:outerShdw>
          </a:effectLst>
        </p:spPr>
      </p:pic>
      <p:pic>
        <p:nvPicPr>
          <p:cNvPr id="904197" name="Picture 5" descr="Light&amp;Surface1"/>
          <p:cNvPicPr>
            <a:picLocks noChangeAspect="1" noChangeArrowheads="1"/>
          </p:cNvPicPr>
          <p:nvPr/>
        </p:nvPicPr>
        <p:blipFill>
          <a:blip r:embed="rId4" cstate="print"/>
          <a:srcRect/>
          <a:stretch>
            <a:fillRect/>
          </a:stretch>
        </p:blipFill>
        <p:spPr bwMode="auto">
          <a:xfrm>
            <a:off x="1668463" y="3935413"/>
            <a:ext cx="5886450" cy="2751137"/>
          </a:xfrm>
          <a:prstGeom prst="rect">
            <a:avLst/>
          </a:prstGeom>
          <a:noFill/>
        </p:spPr>
      </p:pic>
      <p:pic>
        <p:nvPicPr>
          <p:cNvPr id="904198" name="Picture 6" descr="Light&amp;Surface2"/>
          <p:cNvPicPr>
            <a:picLocks noChangeAspect="1" noChangeArrowheads="1"/>
          </p:cNvPicPr>
          <p:nvPr/>
        </p:nvPicPr>
        <p:blipFill>
          <a:blip r:embed="rId5" cstate="print"/>
          <a:srcRect/>
          <a:stretch>
            <a:fillRect/>
          </a:stretch>
        </p:blipFill>
        <p:spPr bwMode="auto">
          <a:xfrm>
            <a:off x="1668463" y="3927475"/>
            <a:ext cx="5884862" cy="275113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9041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904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218" name="Rectangle 2"/>
          <p:cNvSpPr>
            <a:spLocks noChangeArrowheads="1"/>
          </p:cNvSpPr>
          <p:nvPr/>
        </p:nvSpPr>
        <p:spPr bwMode="auto">
          <a:xfrm>
            <a:off x="457200" y="2971800"/>
            <a:ext cx="8229600" cy="2590800"/>
          </a:xfrm>
          <a:prstGeom prst="rect">
            <a:avLst/>
          </a:prstGeom>
          <a:solidFill>
            <a:schemeClr val="bg2"/>
          </a:solidFill>
          <a:ln w="12700">
            <a:solidFill>
              <a:schemeClr val="tx1"/>
            </a:solidFill>
            <a:miter lim="800000"/>
            <a:headEnd type="none" w="sm" len="sm"/>
            <a:tailEnd type="none" w="sm" len="sm"/>
          </a:ln>
          <a:effectLst/>
        </p:spPr>
        <p:txBody>
          <a:bodyPr wrap="none" anchor="ctr"/>
          <a:lstStyle/>
          <a:p>
            <a:endParaRPr lang="en-US"/>
          </a:p>
        </p:txBody>
      </p:sp>
      <p:sp>
        <p:nvSpPr>
          <p:cNvPr id="905219" name="Rectangle 3"/>
          <p:cNvSpPr>
            <a:spLocks noGrp="1" noChangeArrowheads="1"/>
          </p:cNvSpPr>
          <p:nvPr>
            <p:ph type="title"/>
          </p:nvPr>
        </p:nvSpPr>
        <p:spPr>
          <a:xfrm>
            <a:off x="4562475" y="285750"/>
            <a:ext cx="4505325" cy="609600"/>
          </a:xfrm>
        </p:spPr>
        <p:txBody>
          <a:bodyPr/>
          <a:lstStyle/>
          <a:p>
            <a:r>
              <a:rPr lang="en-US"/>
              <a:t>The Effect of Perspective</a:t>
            </a:r>
          </a:p>
        </p:txBody>
      </p:sp>
      <p:pic>
        <p:nvPicPr>
          <p:cNvPr id="905220" name="Picture 4"/>
          <p:cNvPicPr>
            <a:picLocks noChangeAspect="1" noChangeArrowheads="1"/>
          </p:cNvPicPr>
          <p:nvPr/>
        </p:nvPicPr>
        <p:blipFill>
          <a:blip r:embed="rId2" cstate="print"/>
          <a:srcRect/>
          <a:stretch>
            <a:fillRect/>
          </a:stretch>
        </p:blipFill>
        <p:spPr bwMode="auto">
          <a:xfrm>
            <a:off x="533400" y="3048000"/>
            <a:ext cx="8075613" cy="2509838"/>
          </a:xfrm>
          <a:prstGeom prst="rect">
            <a:avLst/>
          </a:prstGeom>
          <a:noFill/>
          <a:ln w="12700">
            <a:noFill/>
            <a:miter lim="800000"/>
            <a:headEnd type="none" w="sm" len="sm"/>
            <a:tailEnd type="none" w="sm" len="sm"/>
          </a:ln>
          <a:effectLst/>
        </p:spPr>
      </p:pic>
      <p:pic>
        <p:nvPicPr>
          <p:cNvPr id="905221" name="Picture 5"/>
          <p:cNvPicPr>
            <a:picLocks noChangeAspect="1" noChangeArrowheads="1"/>
          </p:cNvPicPr>
          <p:nvPr/>
        </p:nvPicPr>
        <p:blipFill>
          <a:blip r:embed="rId3" cstate="print"/>
          <a:srcRect/>
          <a:stretch>
            <a:fillRect/>
          </a:stretch>
        </p:blipFill>
        <p:spPr bwMode="auto">
          <a:xfrm>
            <a:off x="457200" y="1676400"/>
            <a:ext cx="2913063" cy="1252538"/>
          </a:xfrm>
          <a:prstGeom prst="rect">
            <a:avLst/>
          </a:prstGeom>
          <a:noFill/>
          <a:ln w="12700">
            <a:noFill/>
            <a:miter lim="800000"/>
            <a:headEnd type="none" w="sm" len="sm"/>
            <a:tailEnd type="none" w="sm" len="sm"/>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242" name="Rectangle 2"/>
          <p:cNvSpPr>
            <a:spLocks noGrp="1" noChangeArrowheads="1"/>
          </p:cNvSpPr>
          <p:nvPr>
            <p:ph type="title"/>
          </p:nvPr>
        </p:nvSpPr>
        <p:spPr>
          <a:xfrm>
            <a:off x="5943600" y="285750"/>
            <a:ext cx="3048000" cy="609600"/>
          </a:xfrm>
        </p:spPr>
        <p:txBody>
          <a:bodyPr/>
          <a:lstStyle/>
          <a:p>
            <a:r>
              <a:rPr lang="en-US"/>
              <a:t>Texture Gradient</a:t>
            </a:r>
          </a:p>
        </p:txBody>
      </p:sp>
      <p:sp>
        <p:nvSpPr>
          <p:cNvPr id="906243" name="Text Box 3"/>
          <p:cNvSpPr txBox="1">
            <a:spLocks noChangeArrowheads="1"/>
          </p:cNvSpPr>
          <p:nvPr/>
        </p:nvSpPr>
        <p:spPr bwMode="auto">
          <a:xfrm>
            <a:off x="152400" y="6240463"/>
            <a:ext cx="2544763" cy="581025"/>
          </a:xfrm>
          <a:prstGeom prst="rect">
            <a:avLst/>
          </a:prstGeom>
          <a:noFill/>
          <a:ln w="12700">
            <a:noFill/>
            <a:miter lim="800000"/>
            <a:headEnd type="none" w="sm" len="sm"/>
            <a:tailEnd type="none" w="sm" len="sm"/>
          </a:ln>
          <a:effectLst/>
        </p:spPr>
        <p:txBody>
          <a:bodyPr wrap="none">
            <a:spAutoFit/>
          </a:bodyPr>
          <a:lstStyle/>
          <a:p>
            <a:r>
              <a:rPr lang="en-US" sz="1600" i="1">
                <a:solidFill>
                  <a:schemeClr val="accent2"/>
                </a:solidFill>
              </a:rPr>
              <a:t>Sunflowers in Fargo, ND</a:t>
            </a:r>
          </a:p>
          <a:p>
            <a:r>
              <a:rPr lang="en-US" sz="1600" i="1">
                <a:solidFill>
                  <a:schemeClr val="accent2"/>
                </a:solidFill>
              </a:rPr>
              <a:t>Photo by Bruce Fitz</a:t>
            </a:r>
          </a:p>
        </p:txBody>
      </p:sp>
      <p:pic>
        <p:nvPicPr>
          <p:cNvPr id="906244" name="Picture 4"/>
          <p:cNvPicPr>
            <a:picLocks noChangeAspect="1" noChangeArrowheads="1"/>
          </p:cNvPicPr>
          <p:nvPr/>
        </p:nvPicPr>
        <p:blipFill>
          <a:blip r:embed="rId2" cstate="print"/>
          <a:srcRect/>
          <a:stretch>
            <a:fillRect/>
          </a:stretch>
        </p:blipFill>
        <p:spPr bwMode="auto">
          <a:xfrm>
            <a:off x="1104900" y="1576388"/>
            <a:ext cx="6934200" cy="4291012"/>
          </a:xfrm>
          <a:prstGeom prst="rect">
            <a:avLst/>
          </a:prstGeom>
          <a:noFill/>
          <a:effectLst>
            <a:outerShdw dist="89803" dir="2700000" algn="ctr" rotWithShape="0">
              <a:srgbClr val="424680"/>
            </a:outerShdw>
          </a:effectLst>
        </p:spPr>
      </p:pic>
      <p:sp>
        <p:nvSpPr>
          <p:cNvPr id="906245" name="Text Box 5"/>
          <p:cNvSpPr txBox="1">
            <a:spLocks noChangeArrowheads="1"/>
          </p:cNvSpPr>
          <p:nvPr/>
        </p:nvSpPr>
        <p:spPr bwMode="auto">
          <a:xfrm>
            <a:off x="5540375" y="6553200"/>
            <a:ext cx="3603625" cy="304800"/>
          </a:xfrm>
          <a:prstGeom prst="rect">
            <a:avLst/>
          </a:prstGeom>
          <a:noFill/>
          <a:ln w="12700">
            <a:noFill/>
            <a:miter lim="800000"/>
            <a:headEnd type="none" w="sm" len="sm"/>
            <a:tailEnd type="none" w="sm" len="sm"/>
          </a:ln>
          <a:effectLst/>
        </p:spPr>
        <p:txBody>
          <a:bodyPr wrap="none">
            <a:spAutoFit/>
          </a:bodyPr>
          <a:lstStyle/>
          <a:p>
            <a:r>
              <a:rPr lang="en-US" sz="1400" b="0" i="1">
                <a:solidFill>
                  <a:schemeClr val="accent2"/>
                </a:solidFill>
              </a:rPr>
              <a:t>http://www.ars.usda.gov/is/graphics/photos/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266" name="Rectangle 2"/>
          <p:cNvSpPr>
            <a:spLocks noGrp="1" noChangeArrowheads="1"/>
          </p:cNvSpPr>
          <p:nvPr>
            <p:ph type="title"/>
          </p:nvPr>
        </p:nvSpPr>
        <p:spPr>
          <a:xfrm>
            <a:off x="5638800" y="285750"/>
            <a:ext cx="3514725" cy="609600"/>
          </a:xfrm>
        </p:spPr>
        <p:txBody>
          <a:bodyPr/>
          <a:lstStyle/>
          <a:p>
            <a:r>
              <a:rPr lang="en-US"/>
              <a:t>Texture Gradients</a:t>
            </a:r>
          </a:p>
        </p:txBody>
      </p:sp>
      <p:pic>
        <p:nvPicPr>
          <p:cNvPr id="907267" name="Picture 3"/>
          <p:cNvPicPr>
            <a:picLocks noChangeAspect="1" noChangeArrowheads="1"/>
          </p:cNvPicPr>
          <p:nvPr/>
        </p:nvPicPr>
        <p:blipFill>
          <a:blip r:embed="rId2" cstate="print"/>
          <a:srcRect/>
          <a:stretch>
            <a:fillRect/>
          </a:stretch>
        </p:blipFill>
        <p:spPr bwMode="auto">
          <a:xfrm>
            <a:off x="2743200" y="1219200"/>
            <a:ext cx="3554413" cy="5410200"/>
          </a:xfrm>
          <a:prstGeom prst="rect">
            <a:avLst/>
          </a:prstGeom>
          <a:noFill/>
          <a:effectLst>
            <a:outerShdw dist="89803" dir="2700000" algn="ctr" rotWithShape="0">
              <a:srgbClr val="424680"/>
            </a:outerShdw>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290" name="Rectangle 2"/>
          <p:cNvSpPr>
            <a:spLocks noGrp="1" noChangeArrowheads="1"/>
          </p:cNvSpPr>
          <p:nvPr>
            <p:ph type="title"/>
          </p:nvPr>
        </p:nvSpPr>
        <p:spPr>
          <a:xfrm>
            <a:off x="7772400" y="285750"/>
            <a:ext cx="1316038" cy="609600"/>
          </a:xfrm>
        </p:spPr>
        <p:txBody>
          <a:bodyPr/>
          <a:lstStyle/>
          <a:p>
            <a:r>
              <a:rPr lang="en-US"/>
              <a:t>Edges</a:t>
            </a:r>
          </a:p>
        </p:txBody>
      </p:sp>
      <p:pic>
        <p:nvPicPr>
          <p:cNvPr id="908291" name="Picture 3"/>
          <p:cNvPicPr>
            <a:picLocks noChangeAspect="1" noChangeArrowheads="1"/>
          </p:cNvPicPr>
          <p:nvPr/>
        </p:nvPicPr>
        <p:blipFill>
          <a:blip r:embed="rId2" cstate="print"/>
          <a:srcRect/>
          <a:stretch>
            <a:fillRect/>
          </a:stretch>
        </p:blipFill>
        <p:spPr bwMode="auto">
          <a:xfrm>
            <a:off x="881063" y="1295400"/>
            <a:ext cx="7380287" cy="4946650"/>
          </a:xfrm>
          <a:prstGeom prst="rect">
            <a:avLst/>
          </a:prstGeom>
          <a:noFill/>
          <a:effectLst>
            <a:outerShdw dist="89803" dir="2700000" algn="ctr" rotWithShape="0">
              <a:srgbClr val="424680"/>
            </a:outerShdw>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9314" name="Rectangle 2"/>
          <p:cNvSpPr>
            <a:spLocks noGrp="1" noChangeArrowheads="1"/>
          </p:cNvSpPr>
          <p:nvPr>
            <p:ph type="title"/>
          </p:nvPr>
        </p:nvSpPr>
        <p:spPr>
          <a:xfrm>
            <a:off x="6172200" y="285750"/>
            <a:ext cx="2916238" cy="609600"/>
          </a:xfrm>
        </p:spPr>
        <p:txBody>
          <a:bodyPr/>
          <a:lstStyle/>
          <a:p>
            <a:r>
              <a:rPr lang="en-US"/>
              <a:t>Texture Edges</a:t>
            </a:r>
          </a:p>
        </p:txBody>
      </p:sp>
      <p:pic>
        <p:nvPicPr>
          <p:cNvPr id="909315" name="Picture 3"/>
          <p:cNvPicPr>
            <a:picLocks noChangeAspect="1" noChangeArrowheads="1"/>
          </p:cNvPicPr>
          <p:nvPr/>
        </p:nvPicPr>
        <p:blipFill>
          <a:blip r:embed="rId2" cstate="print"/>
          <a:srcRect/>
          <a:stretch>
            <a:fillRect/>
          </a:stretch>
        </p:blipFill>
        <p:spPr bwMode="auto">
          <a:xfrm>
            <a:off x="228600" y="2209800"/>
            <a:ext cx="4191000" cy="2770188"/>
          </a:xfrm>
          <a:prstGeom prst="rect">
            <a:avLst/>
          </a:prstGeom>
          <a:noFill/>
          <a:effectLst>
            <a:outerShdw dist="89803" dir="2700000" algn="ctr" rotWithShape="0">
              <a:srgbClr val="424680"/>
            </a:outerShdw>
          </a:effectLst>
        </p:spPr>
      </p:pic>
      <p:pic>
        <p:nvPicPr>
          <p:cNvPr id="909316" name="Picture 4"/>
          <p:cNvPicPr>
            <a:picLocks noChangeAspect="1" noChangeArrowheads="1"/>
          </p:cNvPicPr>
          <p:nvPr/>
        </p:nvPicPr>
        <p:blipFill>
          <a:blip r:embed="rId3" cstate="print"/>
          <a:srcRect/>
          <a:stretch>
            <a:fillRect/>
          </a:stretch>
        </p:blipFill>
        <p:spPr bwMode="auto">
          <a:xfrm>
            <a:off x="5029200" y="1066800"/>
            <a:ext cx="3708400" cy="5562600"/>
          </a:xfrm>
          <a:prstGeom prst="rect">
            <a:avLst/>
          </a:prstGeom>
          <a:noFill/>
          <a:effectLst>
            <a:outerShdw dist="89803" dir="2700000" algn="ctr" rotWithShape="0">
              <a:srgbClr val="424680"/>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2801" y="285750"/>
            <a:ext cx="5735638" cy="609600"/>
          </a:xfrm>
        </p:spPr>
        <p:txBody>
          <a:bodyPr/>
          <a:lstStyle/>
          <a:p>
            <a:r>
              <a:rPr lang="en-US" dirty="0"/>
              <a:t>A Few Words on Linear Algebra</a:t>
            </a:r>
          </a:p>
        </p:txBody>
      </p:sp>
      <p:sp>
        <p:nvSpPr>
          <p:cNvPr id="3" name="Content Placeholder 2"/>
          <p:cNvSpPr>
            <a:spLocks noGrp="1"/>
          </p:cNvSpPr>
          <p:nvPr>
            <p:ph idx="1"/>
          </p:nvPr>
        </p:nvSpPr>
        <p:spPr>
          <a:xfrm>
            <a:off x="647700" y="1143000"/>
            <a:ext cx="7886700" cy="5029200"/>
          </a:xfrm>
        </p:spPr>
        <p:txBody>
          <a:bodyPr/>
          <a:lstStyle/>
          <a:p>
            <a:r>
              <a:rPr lang="en-US" dirty="0"/>
              <a:t>Wikipedia says:</a:t>
            </a:r>
          </a:p>
          <a:p>
            <a:pPr lvl="1"/>
            <a:r>
              <a:rPr lang="en-US" dirty="0">
                <a:solidFill>
                  <a:srgbClr val="FF0000"/>
                </a:solidFill>
              </a:rPr>
              <a:t>Algebra</a:t>
            </a:r>
            <a:r>
              <a:rPr lang="en-US" dirty="0">
                <a:solidFill>
                  <a:srgbClr val="CCFFCC"/>
                </a:solidFill>
              </a:rPr>
              <a:t> (from Arabic "al-</a:t>
            </a:r>
            <a:r>
              <a:rPr lang="en-US" dirty="0" err="1">
                <a:solidFill>
                  <a:srgbClr val="CCFFCC"/>
                </a:solidFill>
              </a:rPr>
              <a:t>jabr</a:t>
            </a:r>
            <a:r>
              <a:rPr lang="en-US" dirty="0">
                <a:solidFill>
                  <a:srgbClr val="CCFFCC"/>
                </a:solidFill>
              </a:rPr>
              <a:t>" meaning "</a:t>
            </a:r>
            <a:r>
              <a:rPr lang="en-US" dirty="0">
                <a:solidFill>
                  <a:srgbClr val="FFFF00"/>
                </a:solidFill>
              </a:rPr>
              <a:t>reunion of broken parts</a:t>
            </a:r>
            <a:r>
              <a:rPr lang="en-US" dirty="0">
                <a:solidFill>
                  <a:srgbClr val="CCFFCC"/>
                </a:solidFill>
              </a:rPr>
              <a:t>”) is one of the broad parts of mathematics, together with number theory, geometry and analysis. In its most general form, algebra is the study of mathematical symbols and the rules for manipulating these symbols;</a:t>
            </a:r>
            <a:r>
              <a:rPr lang="en-US" dirty="0">
                <a:solidFill>
                  <a:srgbClr val="FFFF00"/>
                </a:solidFill>
              </a:rPr>
              <a:t> it is a unifying thread of almost all of mathematics</a:t>
            </a:r>
            <a:r>
              <a:rPr lang="en-US" dirty="0">
                <a:solidFill>
                  <a:srgbClr val="CCFFCC"/>
                </a:solidFill>
              </a:rPr>
              <a:t>.</a:t>
            </a:r>
          </a:p>
          <a:p>
            <a:pPr lvl="1"/>
            <a:r>
              <a:rPr lang="en-US" dirty="0">
                <a:solidFill>
                  <a:srgbClr val="FF0000"/>
                </a:solidFill>
              </a:rPr>
              <a:t>Linear algebra</a:t>
            </a:r>
            <a:r>
              <a:rPr lang="en-US" dirty="0">
                <a:solidFill>
                  <a:srgbClr val="CCFFCC"/>
                </a:solidFill>
              </a:rPr>
              <a:t> is the branch of mathematics concerning </a:t>
            </a:r>
            <a:r>
              <a:rPr lang="en-US" dirty="0">
                <a:solidFill>
                  <a:srgbClr val="FFFF00"/>
                </a:solidFill>
              </a:rPr>
              <a:t>vector spaces</a:t>
            </a:r>
            <a:r>
              <a:rPr lang="en-US" dirty="0">
                <a:solidFill>
                  <a:srgbClr val="CCFFCC"/>
                </a:solidFill>
              </a:rPr>
              <a:t> and </a:t>
            </a:r>
            <a:r>
              <a:rPr lang="en-US" dirty="0">
                <a:solidFill>
                  <a:srgbClr val="FFFF00"/>
                </a:solidFill>
              </a:rPr>
              <a:t>linear mappings</a:t>
            </a:r>
            <a:r>
              <a:rPr lang="en-US" dirty="0">
                <a:solidFill>
                  <a:srgbClr val="CCFFCC"/>
                </a:solidFill>
              </a:rPr>
              <a:t> between such spaces. It includes the study of lines, planes, and subspaces, but is also concerned with properties common to all vector spaces.</a:t>
            </a:r>
            <a:endParaRPr lang="en-US" dirty="0"/>
          </a:p>
          <a:p>
            <a:endParaRPr lang="en-US" dirty="0"/>
          </a:p>
          <a:p>
            <a:endParaRPr lang="en-US" dirty="0"/>
          </a:p>
        </p:txBody>
      </p:sp>
    </p:spTree>
    <p:extLst>
      <p:ext uri="{BB962C8B-B14F-4D97-AF65-F5344CB8AC3E}">
        <p14:creationId xmlns:p14="http://schemas.microsoft.com/office/powerpoint/2010/main" val="405289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4" name="Rectangle 1026"/>
          <p:cNvSpPr>
            <a:spLocks noGrp="1" noChangeArrowheads="1"/>
          </p:cNvSpPr>
          <p:nvPr>
            <p:ph type="title"/>
          </p:nvPr>
        </p:nvSpPr>
        <p:spPr>
          <a:xfrm>
            <a:off x="5105400" y="285750"/>
            <a:ext cx="3983038" cy="609600"/>
          </a:xfrm>
        </p:spPr>
        <p:txBody>
          <a:bodyPr/>
          <a:lstStyle/>
          <a:p>
            <a:r>
              <a:rPr lang="en-US"/>
              <a:t>Who Knows</a:t>
            </a:r>
          </a:p>
        </p:txBody>
      </p:sp>
      <p:pic>
        <p:nvPicPr>
          <p:cNvPr id="760837" name="Picture 1029"/>
          <p:cNvPicPr>
            <a:picLocks noChangeAspect="1" noChangeArrowheads="1"/>
          </p:cNvPicPr>
          <p:nvPr/>
        </p:nvPicPr>
        <p:blipFill>
          <a:blip r:embed="rId2" cstate="print"/>
          <a:srcRect/>
          <a:stretch>
            <a:fillRect/>
          </a:stretch>
        </p:blipFill>
        <p:spPr bwMode="auto">
          <a:xfrm>
            <a:off x="2133600" y="1295400"/>
            <a:ext cx="5564188" cy="4478338"/>
          </a:xfrm>
          <a:prstGeom prst="rect">
            <a:avLst/>
          </a:prstGeom>
          <a:noFill/>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6" name="Rectangle 2"/>
          <p:cNvSpPr>
            <a:spLocks noGrp="1" noChangeArrowheads="1"/>
          </p:cNvSpPr>
          <p:nvPr>
            <p:ph type="title"/>
          </p:nvPr>
        </p:nvSpPr>
        <p:spPr>
          <a:xfrm>
            <a:off x="7924800" y="285750"/>
            <a:ext cx="1163638" cy="609600"/>
          </a:xfrm>
        </p:spPr>
        <p:txBody>
          <a:bodyPr/>
          <a:lstStyle/>
          <a:p>
            <a:r>
              <a:rPr lang="en-US"/>
              <a:t>Next</a:t>
            </a:r>
          </a:p>
        </p:txBody>
      </p:sp>
      <p:sp>
        <p:nvSpPr>
          <p:cNvPr id="850947" name="Rectangle 3"/>
          <p:cNvSpPr>
            <a:spLocks noGrp="1" noChangeArrowheads="1"/>
          </p:cNvSpPr>
          <p:nvPr>
            <p:ph type="body" idx="1"/>
          </p:nvPr>
        </p:nvSpPr>
        <p:spPr>
          <a:xfrm>
            <a:off x="1219200" y="1600200"/>
            <a:ext cx="6362700" cy="914400"/>
          </a:xfrm>
        </p:spPr>
        <p:txBody>
          <a:bodyPr/>
          <a:lstStyle/>
          <a:p>
            <a:pPr>
              <a:buFont typeface="Zapf Dingbats" charset="2"/>
              <a:buNone/>
            </a:pPr>
            <a:r>
              <a:rPr lang="en-US" b="1">
                <a:solidFill>
                  <a:schemeClr val="accent1"/>
                </a:solidFill>
              </a:rPr>
              <a:t>Anyone who isn't confused really doesn't understand the situation. </a:t>
            </a:r>
          </a:p>
        </p:txBody>
      </p:sp>
      <p:sp>
        <p:nvSpPr>
          <p:cNvPr id="850948" name="Text Box 4"/>
          <p:cNvSpPr txBox="1">
            <a:spLocks noChangeArrowheads="1"/>
          </p:cNvSpPr>
          <p:nvPr/>
        </p:nvSpPr>
        <p:spPr bwMode="auto">
          <a:xfrm>
            <a:off x="5029200" y="2514600"/>
            <a:ext cx="2997200" cy="457200"/>
          </a:xfrm>
          <a:prstGeom prst="rect">
            <a:avLst/>
          </a:prstGeom>
          <a:noFill/>
          <a:ln w="12700">
            <a:noFill/>
            <a:miter lim="800000"/>
            <a:headEnd type="none" w="sm" len="sm"/>
            <a:tailEnd type="none" w="sm" len="sm"/>
          </a:ln>
          <a:effectLst/>
        </p:spPr>
        <p:txBody>
          <a:bodyPr wrap="none">
            <a:spAutoFit/>
          </a:bodyPr>
          <a:lstStyle/>
          <a:p>
            <a:r>
              <a:rPr lang="en-US" sz="2400" b="0" i="1">
                <a:solidFill>
                  <a:schemeClr val="accent1"/>
                </a:solidFill>
              </a:rPr>
              <a:t> --Edward R. Murrow</a:t>
            </a:r>
          </a:p>
        </p:txBody>
      </p:sp>
      <p:sp>
        <p:nvSpPr>
          <p:cNvPr id="850949" name="Text Box 5"/>
          <p:cNvSpPr txBox="1">
            <a:spLocks noChangeArrowheads="1"/>
          </p:cNvSpPr>
          <p:nvPr/>
        </p:nvSpPr>
        <p:spPr bwMode="auto">
          <a:xfrm>
            <a:off x="1290638" y="3733800"/>
            <a:ext cx="3454400" cy="1066800"/>
          </a:xfrm>
          <a:prstGeom prst="rect">
            <a:avLst/>
          </a:prstGeom>
          <a:noFill/>
          <a:ln w="12700">
            <a:noFill/>
            <a:miter lim="800000"/>
            <a:headEnd type="none" w="sm" len="sm"/>
            <a:tailEnd type="none" w="sm" len="sm"/>
          </a:ln>
          <a:effectLst/>
        </p:spPr>
        <p:txBody>
          <a:bodyPr wrap="none">
            <a:spAutoFit/>
          </a:bodyPr>
          <a:lstStyle/>
          <a:p>
            <a:pPr algn="ctr"/>
            <a:r>
              <a:rPr lang="en-US" sz="3200">
                <a:solidFill>
                  <a:srgbClr val="8F8F8F"/>
                </a:solidFill>
              </a:rPr>
              <a:t>Next:</a:t>
            </a:r>
          </a:p>
          <a:p>
            <a:pPr algn="ctr"/>
            <a:r>
              <a:rPr lang="en-US" sz="3200">
                <a:solidFill>
                  <a:srgbClr val="8F8F8F"/>
                </a:solidFill>
              </a:rPr>
              <a:t>Image Formation</a:t>
            </a:r>
          </a:p>
        </p:txBody>
      </p:sp>
      <p:pic>
        <p:nvPicPr>
          <p:cNvPr id="850951" name="Picture 7" descr="murrowi"/>
          <p:cNvPicPr>
            <a:picLocks noChangeAspect="1" noChangeArrowheads="1"/>
          </p:cNvPicPr>
          <p:nvPr/>
        </p:nvPicPr>
        <p:blipFill>
          <a:blip r:embed="rId2" cstate="print"/>
          <a:srcRect/>
          <a:stretch>
            <a:fillRect/>
          </a:stretch>
        </p:blipFill>
        <p:spPr bwMode="auto">
          <a:xfrm>
            <a:off x="6248400" y="3124200"/>
            <a:ext cx="1676400" cy="1450975"/>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4" name="Rectangle 2"/>
          <p:cNvSpPr>
            <a:spLocks noGrp="1" noChangeArrowheads="1"/>
          </p:cNvSpPr>
          <p:nvPr>
            <p:ph type="title"/>
          </p:nvPr>
        </p:nvSpPr>
        <p:spPr>
          <a:xfrm>
            <a:off x="5781675" y="285750"/>
            <a:ext cx="3209925" cy="609600"/>
          </a:xfrm>
        </p:spPr>
        <p:txBody>
          <a:bodyPr/>
          <a:lstStyle/>
          <a:p>
            <a:r>
              <a:rPr lang="en-US"/>
              <a:t>Course Web Page</a:t>
            </a:r>
          </a:p>
        </p:txBody>
      </p:sp>
      <p:sp>
        <p:nvSpPr>
          <p:cNvPr id="684035" name="Rectangle 3"/>
          <p:cNvSpPr>
            <a:spLocks noGrp="1" noChangeArrowheads="1"/>
          </p:cNvSpPr>
          <p:nvPr>
            <p:ph type="body" idx="1"/>
          </p:nvPr>
        </p:nvSpPr>
        <p:spPr>
          <a:xfrm>
            <a:off x="381000" y="1828800"/>
            <a:ext cx="8534400" cy="3581400"/>
          </a:xfrm>
        </p:spPr>
        <p:txBody>
          <a:bodyPr/>
          <a:lstStyle/>
          <a:p>
            <a:r>
              <a:rPr lang="en-US" dirty="0"/>
              <a:t>Lectures available in </a:t>
            </a:r>
            <a:r>
              <a:rPr lang="en-US" dirty="0" err="1"/>
              <a:t>Powerpoint</a:t>
            </a:r>
            <a:r>
              <a:rPr lang="en-US" dirty="0"/>
              <a:t> format</a:t>
            </a:r>
          </a:p>
          <a:p>
            <a:r>
              <a:rPr lang="en-US" dirty="0"/>
              <a:t>All homework assignments will be distributed over the web</a:t>
            </a:r>
          </a:p>
          <a:p>
            <a:r>
              <a:rPr lang="en-US" dirty="0"/>
              <a:t>Additional materials and pointers to other web sites</a:t>
            </a:r>
          </a:p>
          <a:p>
            <a:r>
              <a:rPr lang="en-US" dirty="0"/>
              <a:t>Course bulletin board contains last minute items, changes to assignments, etc.</a:t>
            </a:r>
          </a:p>
          <a:p>
            <a:pPr lvl="1"/>
            <a:r>
              <a:rPr lang="en-US" b="1" dirty="0"/>
              <a:t>CHECK IT OFTEN!</a:t>
            </a:r>
          </a:p>
          <a:p>
            <a:pPr lvl="1"/>
            <a:r>
              <a:rPr lang="en-US" dirty="0"/>
              <a:t>You are responsible for material posted there</a:t>
            </a:r>
          </a:p>
        </p:txBody>
      </p:sp>
      <p:sp>
        <p:nvSpPr>
          <p:cNvPr id="6" name="TextBox 5">
            <a:extLst>
              <a:ext uri="{FF2B5EF4-FFF2-40B4-BE49-F238E27FC236}">
                <a16:creationId xmlns:a16="http://schemas.microsoft.com/office/drawing/2014/main" id="{07A7804B-5B96-224F-98E9-B3F648B0C022}"/>
              </a:ext>
            </a:extLst>
          </p:cNvPr>
          <p:cNvSpPr txBox="1"/>
          <p:nvPr/>
        </p:nvSpPr>
        <p:spPr>
          <a:xfrm>
            <a:off x="228600" y="1143000"/>
            <a:ext cx="8686800" cy="369332"/>
          </a:xfrm>
          <a:prstGeom prst="rect">
            <a:avLst/>
          </a:prstGeom>
          <a:noFill/>
        </p:spPr>
        <p:txBody>
          <a:bodyPr wrap="square">
            <a:spAutoFit/>
          </a:bodyPr>
          <a:lstStyle/>
          <a:p>
            <a:r>
              <a:rPr lang="en-US" dirty="0">
                <a:hlinkClick r:id="rId2"/>
              </a:rPr>
              <a:t>http://ccvcl.org/professor-zhigang-zhu/csc-471-computer-vision-spring-2022/</a:t>
            </a:r>
            <a:r>
              <a:rPr 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40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840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840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403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4035">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840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403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Rectangle 1026"/>
          <p:cNvSpPr>
            <a:spLocks noGrp="1" noChangeArrowheads="1"/>
          </p:cNvSpPr>
          <p:nvPr>
            <p:ph type="title"/>
          </p:nvPr>
        </p:nvSpPr>
        <p:spPr>
          <a:xfrm>
            <a:off x="6172200" y="285750"/>
            <a:ext cx="2971800" cy="609600"/>
          </a:xfrm>
        </p:spPr>
        <p:txBody>
          <a:bodyPr/>
          <a:lstStyle/>
          <a:p>
            <a:r>
              <a:rPr lang="en-US"/>
              <a:t>Course Outline</a:t>
            </a:r>
          </a:p>
        </p:txBody>
      </p:sp>
      <p:sp>
        <p:nvSpPr>
          <p:cNvPr id="803843" name="Rectangle 1027"/>
          <p:cNvSpPr>
            <a:spLocks noGrp="1" noChangeArrowheads="1"/>
          </p:cNvSpPr>
          <p:nvPr>
            <p:ph type="body" idx="1"/>
          </p:nvPr>
        </p:nvSpPr>
        <p:spPr>
          <a:xfrm>
            <a:off x="381000" y="1392382"/>
            <a:ext cx="8763000" cy="4987636"/>
          </a:xfrm>
        </p:spPr>
        <p:txBody>
          <a:bodyPr/>
          <a:lstStyle/>
          <a:p>
            <a:pPr>
              <a:lnSpc>
                <a:spcPct val="80000"/>
              </a:lnSpc>
            </a:pPr>
            <a:r>
              <a:rPr lang="en-US" dirty="0"/>
              <a:t>Complete syllabus on the web pages (14 class meets)</a:t>
            </a:r>
          </a:p>
          <a:p>
            <a:pPr>
              <a:lnSpc>
                <a:spcPct val="80000"/>
              </a:lnSpc>
            </a:pPr>
            <a:r>
              <a:rPr lang="en-US" dirty="0"/>
              <a:t>Rough Outline ( 3D Computer Vision):</a:t>
            </a:r>
          </a:p>
          <a:p>
            <a:pPr lvl="1">
              <a:lnSpc>
                <a:spcPct val="80000"/>
              </a:lnSpc>
              <a:buFont typeface="Zapf Dingbats" charset="2"/>
              <a:buNone/>
            </a:pPr>
            <a:r>
              <a:rPr lang="en-US" sz="2000" dirty="0">
                <a:solidFill>
                  <a:srgbClr val="AA583E"/>
                </a:solidFill>
              </a:rPr>
              <a:t> Part 1.   Vision Basics </a:t>
            </a:r>
            <a:r>
              <a:rPr lang="en-US" sz="2000" dirty="0">
                <a:solidFill>
                  <a:schemeClr val="tx1"/>
                </a:solidFill>
              </a:rPr>
              <a:t>(Total 4) </a:t>
            </a:r>
            <a:endParaRPr lang="en-US" sz="2000" dirty="0">
              <a:solidFill>
                <a:srgbClr val="AA583E"/>
              </a:solidFill>
            </a:endParaRPr>
          </a:p>
          <a:p>
            <a:pPr lvl="1">
              <a:lnSpc>
                <a:spcPct val="80000"/>
              </a:lnSpc>
              <a:buFont typeface="Zapf Dingbats" charset="2"/>
              <a:buNone/>
            </a:pPr>
            <a:r>
              <a:rPr lang="en-US" sz="1800" dirty="0">
                <a:solidFill>
                  <a:srgbClr val="AA583E"/>
                </a:solidFill>
              </a:rPr>
              <a:t> 	1. Introduction </a:t>
            </a:r>
            <a:r>
              <a:rPr lang="en-US" sz="1800" dirty="0">
                <a:solidFill>
                  <a:schemeClr val="tx1"/>
                </a:solidFill>
              </a:rPr>
              <a:t>(1) </a:t>
            </a:r>
            <a:endParaRPr lang="en-US" sz="1800" dirty="0">
              <a:solidFill>
                <a:srgbClr val="AA583E"/>
              </a:solidFill>
            </a:endParaRPr>
          </a:p>
          <a:p>
            <a:pPr lvl="1">
              <a:lnSpc>
                <a:spcPct val="80000"/>
              </a:lnSpc>
              <a:buFont typeface="Zapf Dingbats" charset="2"/>
              <a:buNone/>
            </a:pPr>
            <a:r>
              <a:rPr lang="en-US" sz="1800" dirty="0">
                <a:solidFill>
                  <a:srgbClr val="AA583E"/>
                </a:solidFill>
              </a:rPr>
              <a:t> 	2. Image Formation and Processing </a:t>
            </a:r>
            <a:r>
              <a:rPr lang="en-US" sz="1800" dirty="0">
                <a:solidFill>
                  <a:schemeClr val="tx1"/>
                </a:solidFill>
              </a:rPr>
              <a:t>(1) (hw 1, </a:t>
            </a:r>
            <a:r>
              <a:rPr lang="en-US" sz="1800" dirty="0" err="1">
                <a:solidFill>
                  <a:schemeClr val="tx1"/>
                </a:solidFill>
              </a:rPr>
              <a:t>matlab</a:t>
            </a:r>
            <a:r>
              <a:rPr lang="en-US" sz="1800" dirty="0">
                <a:solidFill>
                  <a:schemeClr val="tx1"/>
                </a:solidFill>
              </a:rPr>
              <a:t>)</a:t>
            </a:r>
            <a:r>
              <a:rPr lang="en-US" sz="1800" dirty="0">
                <a:solidFill>
                  <a:srgbClr val="AA583E"/>
                </a:solidFill>
              </a:rPr>
              <a:t> </a:t>
            </a:r>
          </a:p>
          <a:p>
            <a:pPr lvl="1">
              <a:lnSpc>
                <a:spcPct val="80000"/>
              </a:lnSpc>
              <a:buFont typeface="Zapf Dingbats" charset="2"/>
              <a:buNone/>
            </a:pPr>
            <a:r>
              <a:rPr lang="en-US" sz="1800" dirty="0">
                <a:solidFill>
                  <a:srgbClr val="AA583E"/>
                </a:solidFill>
              </a:rPr>
              <a:t> 	3. Image Enhancement </a:t>
            </a:r>
            <a:r>
              <a:rPr lang="en-US" sz="1800" dirty="0">
                <a:solidFill>
                  <a:schemeClr val="tx1"/>
                </a:solidFill>
              </a:rPr>
              <a:t>(1)</a:t>
            </a:r>
          </a:p>
          <a:p>
            <a:pPr lvl="1">
              <a:lnSpc>
                <a:spcPct val="80000"/>
              </a:lnSpc>
              <a:buNone/>
            </a:pPr>
            <a:r>
              <a:rPr lang="en-US" sz="1800" dirty="0">
                <a:solidFill>
                  <a:srgbClr val="AA583E"/>
                </a:solidFill>
              </a:rPr>
              <a:t>	4. Edge Detection </a:t>
            </a:r>
            <a:r>
              <a:rPr lang="en-US" sz="1800" dirty="0">
                <a:solidFill>
                  <a:schemeClr val="tx1"/>
                </a:solidFill>
              </a:rPr>
              <a:t>(1)</a:t>
            </a:r>
            <a:r>
              <a:rPr lang="en-US" sz="1800" dirty="0">
                <a:solidFill>
                  <a:srgbClr val="AA583E"/>
                </a:solidFill>
              </a:rPr>
              <a:t> </a:t>
            </a:r>
            <a:r>
              <a:rPr lang="en-US" sz="1800" dirty="0">
                <a:solidFill>
                  <a:schemeClr val="tx1"/>
                </a:solidFill>
              </a:rPr>
              <a:t>( </a:t>
            </a:r>
            <a:r>
              <a:rPr lang="en-US" sz="1800" dirty="0" err="1">
                <a:solidFill>
                  <a:schemeClr val="tx1"/>
                </a:solidFill>
              </a:rPr>
              <a:t>hw</a:t>
            </a:r>
            <a:r>
              <a:rPr lang="en-US" sz="1800" dirty="0">
                <a:solidFill>
                  <a:schemeClr val="tx1"/>
                </a:solidFill>
              </a:rPr>
              <a:t> 2)</a:t>
            </a:r>
            <a:endParaRPr lang="en-US" sz="1800" dirty="0">
              <a:solidFill>
                <a:srgbClr val="AA583E"/>
              </a:solidFill>
            </a:endParaRPr>
          </a:p>
          <a:p>
            <a:pPr lvl="1">
              <a:lnSpc>
                <a:spcPct val="80000"/>
              </a:lnSpc>
              <a:buFont typeface="Zapf Dingbats" charset="2"/>
              <a:buNone/>
            </a:pPr>
            <a:r>
              <a:rPr lang="en-US" sz="2000" dirty="0">
                <a:solidFill>
                  <a:srgbClr val="AA583E"/>
                </a:solidFill>
              </a:rPr>
              <a:t>Part 2. 3D Vision </a:t>
            </a:r>
            <a:r>
              <a:rPr lang="en-US" sz="2000" dirty="0">
                <a:solidFill>
                  <a:schemeClr val="tx1"/>
                </a:solidFill>
              </a:rPr>
              <a:t>(Total 6)</a:t>
            </a:r>
            <a:endParaRPr lang="en-US" sz="2000" dirty="0">
              <a:solidFill>
                <a:srgbClr val="AA583E"/>
              </a:solidFill>
            </a:endParaRPr>
          </a:p>
          <a:p>
            <a:pPr lvl="1">
              <a:lnSpc>
                <a:spcPct val="80000"/>
              </a:lnSpc>
              <a:buFont typeface="Zapf Dingbats" charset="2"/>
              <a:buNone/>
            </a:pPr>
            <a:r>
              <a:rPr lang="en-US" sz="1800" dirty="0">
                <a:solidFill>
                  <a:srgbClr val="AA583E"/>
                </a:solidFill>
              </a:rPr>
              <a:t> 	5.  Camera Models </a:t>
            </a:r>
            <a:r>
              <a:rPr lang="en-US" sz="1800" dirty="0">
                <a:solidFill>
                  <a:schemeClr val="tx1"/>
                </a:solidFill>
              </a:rPr>
              <a:t>(1)</a:t>
            </a:r>
            <a:endParaRPr lang="en-US" sz="1800" dirty="0">
              <a:solidFill>
                <a:srgbClr val="AA583E"/>
              </a:solidFill>
            </a:endParaRPr>
          </a:p>
          <a:p>
            <a:pPr lvl="1">
              <a:lnSpc>
                <a:spcPct val="80000"/>
              </a:lnSpc>
              <a:buFont typeface="Zapf Dingbats" charset="2"/>
              <a:buNone/>
            </a:pPr>
            <a:r>
              <a:rPr lang="en-US" sz="1800" dirty="0">
                <a:solidFill>
                  <a:srgbClr val="AA583E"/>
                </a:solidFill>
              </a:rPr>
              <a:t> 	6.  Camera Calibration </a:t>
            </a:r>
            <a:r>
              <a:rPr lang="en-US" sz="1800" dirty="0">
                <a:solidFill>
                  <a:schemeClr val="tx1"/>
                </a:solidFill>
              </a:rPr>
              <a:t>(1)(hw 3)</a:t>
            </a:r>
            <a:endParaRPr lang="en-US" sz="1800" dirty="0">
              <a:solidFill>
                <a:srgbClr val="AA583E"/>
              </a:solidFill>
            </a:endParaRPr>
          </a:p>
          <a:p>
            <a:pPr lvl="1">
              <a:lnSpc>
                <a:spcPct val="80000"/>
              </a:lnSpc>
              <a:buFont typeface="Zapf Dingbats" charset="2"/>
              <a:buNone/>
            </a:pPr>
            <a:r>
              <a:rPr lang="en-US" sz="1800" dirty="0">
                <a:solidFill>
                  <a:srgbClr val="AA583E"/>
                </a:solidFill>
              </a:rPr>
              <a:t> 	7/8.  Stereo Vision </a:t>
            </a:r>
            <a:r>
              <a:rPr lang="en-US" sz="1800" dirty="0">
                <a:solidFill>
                  <a:schemeClr val="tx1"/>
                </a:solidFill>
              </a:rPr>
              <a:t>(2)</a:t>
            </a:r>
            <a:r>
              <a:rPr lang="en-US" sz="1800" dirty="0">
                <a:solidFill>
                  <a:srgbClr val="AA583E"/>
                </a:solidFill>
              </a:rPr>
              <a:t> </a:t>
            </a:r>
            <a:r>
              <a:rPr lang="en-US" sz="1800" dirty="0">
                <a:solidFill>
                  <a:schemeClr val="tx1"/>
                </a:solidFill>
              </a:rPr>
              <a:t>(project assignments) </a:t>
            </a:r>
          </a:p>
          <a:p>
            <a:pPr lvl="1">
              <a:lnSpc>
                <a:spcPct val="80000"/>
              </a:lnSpc>
              <a:buNone/>
            </a:pPr>
            <a:r>
              <a:rPr lang="en-US" sz="1800" dirty="0">
                <a:solidFill>
                  <a:srgbClr val="AA583E"/>
                </a:solidFill>
              </a:rPr>
              <a:t>	9/10.  Visual Motion </a:t>
            </a:r>
            <a:r>
              <a:rPr lang="en-US" sz="1800" dirty="0">
                <a:solidFill>
                  <a:schemeClr val="tx1"/>
                </a:solidFill>
              </a:rPr>
              <a:t>(2) (review for exam)</a:t>
            </a:r>
            <a:r>
              <a:rPr lang="en-US" sz="1800" dirty="0">
                <a:solidFill>
                  <a:srgbClr val="AA583E"/>
                </a:solidFill>
              </a:rPr>
              <a:t> </a:t>
            </a:r>
            <a:r>
              <a:rPr lang="en-US" sz="1800" dirty="0">
                <a:solidFill>
                  <a:schemeClr val="tx1"/>
                </a:solidFill>
              </a:rPr>
              <a:t>(hw 4)</a:t>
            </a:r>
            <a:endParaRPr lang="en-US" sz="2000" dirty="0">
              <a:solidFill>
                <a:srgbClr val="AA583E"/>
              </a:solidFill>
            </a:endParaRPr>
          </a:p>
          <a:p>
            <a:pPr lvl="1">
              <a:lnSpc>
                <a:spcPct val="80000"/>
              </a:lnSpc>
              <a:buFont typeface="Zapf Dingbats" charset="2"/>
              <a:buNone/>
            </a:pPr>
            <a:r>
              <a:rPr lang="en-US" sz="2000" dirty="0">
                <a:solidFill>
                  <a:srgbClr val="AA583E"/>
                </a:solidFill>
              </a:rPr>
              <a:t>Part 3. Advanced Topics and Projects </a:t>
            </a:r>
            <a:r>
              <a:rPr lang="en-US" sz="2000" dirty="0">
                <a:solidFill>
                  <a:schemeClr val="tx1"/>
                </a:solidFill>
              </a:rPr>
              <a:t>(Total 4)</a:t>
            </a:r>
            <a:r>
              <a:rPr lang="en-US" sz="1800" dirty="0">
                <a:solidFill>
                  <a:srgbClr val="AA583E"/>
                </a:solidFill>
              </a:rPr>
              <a:t> 	</a:t>
            </a:r>
            <a:endParaRPr lang="en-US" sz="1800" dirty="0">
              <a:solidFill>
                <a:schemeClr val="tx1"/>
              </a:solidFill>
            </a:endParaRPr>
          </a:p>
          <a:p>
            <a:pPr lvl="1">
              <a:lnSpc>
                <a:spcPct val="80000"/>
              </a:lnSpc>
              <a:buNone/>
            </a:pPr>
            <a:r>
              <a:rPr lang="en-US" sz="1800" dirty="0">
                <a:solidFill>
                  <a:srgbClr val="AA583E"/>
                </a:solidFill>
              </a:rPr>
              <a:t> 	11. </a:t>
            </a:r>
            <a:r>
              <a:rPr lang="en-US" sz="1800" dirty="0">
                <a:solidFill>
                  <a:schemeClr val="tx1"/>
                </a:solidFill>
              </a:rPr>
              <a:t>Midterm exam (1) – 04/25</a:t>
            </a:r>
          </a:p>
          <a:p>
            <a:pPr lvl="1">
              <a:lnSpc>
                <a:spcPct val="80000"/>
              </a:lnSpc>
              <a:buNone/>
            </a:pPr>
            <a:r>
              <a:rPr lang="en-US" sz="1800" dirty="0">
                <a:solidFill>
                  <a:srgbClr val="AA583E"/>
                </a:solidFill>
              </a:rPr>
              <a:t>   	12. </a:t>
            </a:r>
            <a:r>
              <a:rPr lang="en-US" sz="1800" dirty="0">
                <a:solidFill>
                  <a:srgbClr val="FF6600"/>
                </a:solidFill>
              </a:rPr>
              <a:t>Computer Vision and AI for smart and accessible transportation</a:t>
            </a:r>
            <a:r>
              <a:rPr lang="en-US" sz="1800" dirty="0">
                <a:solidFill>
                  <a:schemeClr val="tx1"/>
                </a:solidFill>
              </a:rPr>
              <a:t> (1) </a:t>
            </a:r>
          </a:p>
          <a:p>
            <a:pPr lvl="1">
              <a:lnSpc>
                <a:spcPct val="80000"/>
              </a:lnSpc>
              <a:buNone/>
            </a:pPr>
            <a:r>
              <a:rPr lang="en-US" sz="1800" dirty="0">
                <a:solidFill>
                  <a:srgbClr val="AA583E"/>
                </a:solidFill>
              </a:rPr>
              <a:t>     13. </a:t>
            </a:r>
            <a:r>
              <a:rPr lang="en-US" sz="1800" dirty="0">
                <a:solidFill>
                  <a:schemeClr val="tx1"/>
                </a:solidFill>
              </a:rPr>
              <a:t>Project and Exam discussions (1)</a:t>
            </a:r>
            <a:endParaRPr lang="en-US" sz="1800" dirty="0">
              <a:solidFill>
                <a:srgbClr val="AA583E"/>
              </a:solidFill>
            </a:endParaRPr>
          </a:p>
          <a:p>
            <a:pPr lvl="1">
              <a:lnSpc>
                <a:spcPct val="80000"/>
              </a:lnSpc>
              <a:buFont typeface="Zapf Dingbats" charset="2"/>
              <a:buNone/>
            </a:pPr>
            <a:r>
              <a:rPr lang="en-US" sz="1800" dirty="0">
                <a:solidFill>
                  <a:srgbClr val="AA583E"/>
                </a:solidFill>
              </a:rPr>
              <a:t> 	14. </a:t>
            </a:r>
            <a:r>
              <a:rPr lang="en-US" sz="1800" dirty="0">
                <a:solidFill>
                  <a:schemeClr val="tx1"/>
                </a:solidFill>
              </a:rPr>
              <a:t>Student Project presentations (1)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384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0384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0384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0384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384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0384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384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0384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0384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03843">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0384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0384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03843">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03843">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0384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2" name="Rectangle 2"/>
          <p:cNvSpPr>
            <a:spLocks noGrp="1" noChangeArrowheads="1"/>
          </p:cNvSpPr>
          <p:nvPr>
            <p:ph type="title"/>
          </p:nvPr>
        </p:nvSpPr>
        <p:spPr>
          <a:xfrm>
            <a:off x="5867400" y="285750"/>
            <a:ext cx="3200400" cy="609600"/>
          </a:xfrm>
        </p:spPr>
        <p:txBody>
          <a:bodyPr/>
          <a:lstStyle/>
          <a:p>
            <a:r>
              <a:rPr lang="en-US"/>
              <a:t>C++ and Matlab</a:t>
            </a:r>
          </a:p>
        </p:txBody>
      </p:sp>
      <p:sp>
        <p:nvSpPr>
          <p:cNvPr id="686083" name="Rectangle 3"/>
          <p:cNvSpPr>
            <a:spLocks noGrp="1" noChangeArrowheads="1"/>
          </p:cNvSpPr>
          <p:nvPr>
            <p:ph type="body" idx="1"/>
          </p:nvPr>
        </p:nvSpPr>
        <p:spPr>
          <a:xfrm>
            <a:off x="647700" y="1219200"/>
            <a:ext cx="8039100" cy="5105400"/>
          </a:xfrm>
        </p:spPr>
        <p:txBody>
          <a:bodyPr/>
          <a:lstStyle/>
          <a:p>
            <a:r>
              <a:rPr lang="en-US" sz="1800" dirty="0"/>
              <a:t>C++ /Java/ Python</a:t>
            </a:r>
          </a:p>
          <a:p>
            <a:pPr lvl="1"/>
            <a:r>
              <a:rPr lang="en-US" sz="1800" dirty="0"/>
              <a:t>You may use OpenCV for your project, but not recommended for homework</a:t>
            </a:r>
          </a:p>
          <a:p>
            <a:endParaRPr lang="en-US" sz="1800" dirty="0"/>
          </a:p>
          <a:p>
            <a:r>
              <a:rPr lang="en-US" sz="1800" dirty="0" err="1"/>
              <a:t>Matlab</a:t>
            </a:r>
            <a:endParaRPr lang="en-US" sz="1800" dirty="0"/>
          </a:p>
          <a:p>
            <a:pPr lvl="1"/>
            <a:r>
              <a:rPr lang="en-US" sz="1800" dirty="0"/>
              <a:t>An interactive environment for numerical computation</a:t>
            </a:r>
          </a:p>
          <a:p>
            <a:pPr lvl="1"/>
            <a:r>
              <a:rPr lang="en-US" sz="1800" dirty="0"/>
              <a:t>CUNY faculty and students will be able to download a standalone Matlab version by creating an account using your CCNY email account at </a:t>
            </a:r>
            <a:r>
              <a:rPr lang="en-US" sz="1800" b="1" u="sng" dirty="0">
                <a:hlinkClick r:id="rId2"/>
              </a:rPr>
              <a:t>this website</a:t>
            </a:r>
            <a:r>
              <a:rPr lang="en-US" sz="1800" dirty="0"/>
              <a:t>.</a:t>
            </a:r>
          </a:p>
          <a:p>
            <a:pPr lvl="1"/>
            <a:r>
              <a:rPr lang="en-US" sz="1800" dirty="0"/>
              <a:t>Good rapid prototyping environment</a:t>
            </a:r>
          </a:p>
          <a:p>
            <a:endParaRPr lang="en-US" sz="1800" dirty="0"/>
          </a:p>
          <a:p>
            <a:r>
              <a:rPr lang="en-US" sz="1800" dirty="0"/>
              <a:t>Submissions:</a:t>
            </a:r>
          </a:p>
          <a:p>
            <a:pPr lvl="1"/>
            <a:r>
              <a:rPr lang="en-US" sz="1600" dirty="0"/>
              <a:t>Use C++/Java/Python and/or Matlab for your homework assignments and project(s); </a:t>
            </a:r>
          </a:p>
          <a:p>
            <a:pPr lvl="1"/>
            <a:r>
              <a:rPr lang="en-US" sz="1600" dirty="0"/>
              <a:t>Submit your report  and source code only in soft copy (PDF please), by email to </a:t>
            </a:r>
            <a:r>
              <a:rPr lang="en-US" sz="1600" dirty="0">
                <a:hlinkClick r:id="rId3"/>
              </a:rPr>
              <a:t>ds.zhu.ccny@gmail.com</a:t>
            </a:r>
            <a:endParaRPr lang="en-US" sz="1600" dirty="0"/>
          </a:p>
          <a:p>
            <a:pPr lvl="1"/>
            <a:endParaRPr lang="en-US" sz="1600" dirty="0"/>
          </a:p>
        </p:txBody>
      </p:sp>
    </p:spTree>
    <p:extLst>
      <p:ext uri="{BB962C8B-B14F-4D97-AF65-F5344CB8AC3E}">
        <p14:creationId xmlns:p14="http://schemas.microsoft.com/office/powerpoint/2010/main" val="1982028175"/>
      </p:ext>
    </p:extLst>
  </p:cSld>
  <p:clrMapOvr>
    <a:masterClrMapping/>
  </p:clrMapOvr>
</p:sld>
</file>

<file path=ppt/theme/theme1.xml><?xml version="1.0" encoding="utf-8"?>
<a:theme xmlns:a="http://schemas.openxmlformats.org/drawingml/2006/main" name="untitled 2">
  <a:themeElements>
    <a:clrScheme name="">
      <a:dk1>
        <a:srgbClr val="000000"/>
      </a:dk1>
      <a:lt1>
        <a:srgbClr val="DDDDDD"/>
      </a:lt1>
      <a:dk2>
        <a:srgbClr val="5F5F5F"/>
      </a:dk2>
      <a:lt2>
        <a:srgbClr val="DBA9D7"/>
      </a:lt2>
      <a:accent1>
        <a:srgbClr val="D2601A"/>
      </a:accent1>
      <a:accent2>
        <a:srgbClr val="AA583E"/>
      </a:accent2>
      <a:accent3>
        <a:srgbClr val="B6B6B6"/>
      </a:accent3>
      <a:accent4>
        <a:srgbClr val="BDBDBD"/>
      </a:accent4>
      <a:accent5>
        <a:srgbClr val="E5B6AB"/>
      </a:accent5>
      <a:accent6>
        <a:srgbClr val="9A4F37"/>
      </a:accent6>
      <a:hlink>
        <a:srgbClr val="A5253D"/>
      </a:hlink>
      <a:folHlink>
        <a:srgbClr val="EBE077"/>
      </a:folHlink>
    </a:clrScheme>
    <a:fontScheme name="untitled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1" i="0" u="none" strike="noStrike" cap="none" normalizeH="0" baseline="0" smtClean="0">
            <a:ln>
              <a:noFill/>
            </a:ln>
            <a:solidFill>
              <a:schemeClr val="tx1"/>
            </a:solidFill>
            <a:effectLst/>
            <a:latin typeface="Arial" charset="0"/>
          </a:defRPr>
        </a:defPPr>
      </a:lstStyle>
    </a:lnDef>
  </a:objectDefaults>
  <a:extraClrSchemeLst>
    <a:extraClrScheme>
      <a:clrScheme name="untitled 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ntitled 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ntitled 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ntitled 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ntitled 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ntitled 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ntitled 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untitled 2 8">
        <a:dk1>
          <a:srgbClr val="474747"/>
        </a:dk1>
        <a:lt1>
          <a:srgbClr val="EB8B2B"/>
        </a:lt1>
        <a:dk2>
          <a:srgbClr val="5F5F5F"/>
        </a:dk2>
        <a:lt2>
          <a:srgbClr val="EB8B2B"/>
        </a:lt2>
        <a:accent1>
          <a:srgbClr val="D2601A"/>
        </a:accent1>
        <a:accent2>
          <a:srgbClr val="DC873A"/>
        </a:accent2>
        <a:accent3>
          <a:srgbClr val="B6B6B6"/>
        </a:accent3>
        <a:accent4>
          <a:srgbClr val="C97623"/>
        </a:accent4>
        <a:accent5>
          <a:srgbClr val="E5B6AB"/>
        </a:accent5>
        <a:accent6>
          <a:srgbClr val="C77A34"/>
        </a:accent6>
        <a:hlink>
          <a:srgbClr val="FE9B03"/>
        </a:hlink>
        <a:folHlink>
          <a:srgbClr val="EBE077"/>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AlHome:Applications:Microsoft Office 98:Templates:Presentation Designs:Tatami</Template>
  <TotalTime>7969</TotalTime>
  <Pages>10</Pages>
  <Words>3232</Words>
  <Application>Microsoft Macintosh PowerPoint</Application>
  <PresentationFormat>Overhead</PresentationFormat>
  <Paragraphs>340</Paragraphs>
  <Slides>61</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61</vt:i4>
      </vt:variant>
    </vt:vector>
  </HeadingPairs>
  <TitlesOfParts>
    <vt:vector size="67" baseType="lpstr">
      <vt:lpstr>Zapf Dingbats</vt:lpstr>
      <vt:lpstr>Arial</vt:lpstr>
      <vt:lpstr>Helvetica</vt:lpstr>
      <vt:lpstr>Monotype Sorts</vt:lpstr>
      <vt:lpstr>Times</vt:lpstr>
      <vt:lpstr>untitled 2</vt:lpstr>
      <vt:lpstr>Introduction</vt:lpstr>
      <vt:lpstr>Course Information</vt:lpstr>
      <vt:lpstr>Book</vt:lpstr>
      <vt:lpstr>Prequisites</vt:lpstr>
      <vt:lpstr>A Few Words on Algebra</vt:lpstr>
      <vt:lpstr>A Few Words on Linear Algebra</vt:lpstr>
      <vt:lpstr>Course Web Page</vt:lpstr>
      <vt:lpstr>Course Outline</vt:lpstr>
      <vt:lpstr>C++ and Matlab</vt:lpstr>
      <vt:lpstr>Grading</vt:lpstr>
      <vt:lpstr>Course Goals and Questions</vt:lpstr>
      <vt:lpstr>Related Fields</vt:lpstr>
      <vt:lpstr>Applications</vt:lpstr>
      <vt:lpstr>Job Markets</vt:lpstr>
      <vt:lpstr>IP vs CV</vt:lpstr>
      <vt:lpstr>What is Computer Vision?</vt:lpstr>
      <vt:lpstr>PowerPoint Presentation</vt:lpstr>
      <vt:lpstr>Cues to Space and Time</vt:lpstr>
      <vt:lpstr>Cues to Space and Time</vt:lpstr>
      <vt:lpstr>Cues to Depth</vt:lpstr>
      <vt:lpstr>Cues to Depth</vt:lpstr>
      <vt:lpstr>Cues to Depth</vt:lpstr>
      <vt:lpstr>Interposition</vt:lpstr>
      <vt:lpstr>Interposition</vt:lpstr>
      <vt:lpstr>Interposition</vt:lpstr>
      <vt:lpstr>Different viewpoint</vt:lpstr>
      <vt:lpstr>Different viewpoint</vt:lpstr>
      <vt:lpstr>Different viewpoint</vt:lpstr>
      <vt:lpstr>Different viewpoint</vt:lpstr>
      <vt:lpstr>Different viewpoint</vt:lpstr>
      <vt:lpstr>Different viewpoint</vt:lpstr>
      <vt:lpstr>Different viewpoint</vt:lpstr>
      <vt:lpstr>Different viewpoint</vt:lpstr>
      <vt:lpstr>Different viewpoint</vt:lpstr>
      <vt:lpstr>Different viewpoint</vt:lpstr>
      <vt:lpstr>Different viewpoint</vt:lpstr>
      <vt:lpstr>Different viewpoint</vt:lpstr>
      <vt:lpstr>Aerial Perspective</vt:lpstr>
      <vt:lpstr>Aerial Perspective</vt:lpstr>
      <vt:lpstr>Absolute Size</vt:lpstr>
      <vt:lpstr>Relative Size</vt:lpstr>
      <vt:lpstr>Relative Size</vt:lpstr>
      <vt:lpstr>Absolute Size</vt:lpstr>
      <vt:lpstr>Relative Size</vt:lpstr>
      <vt:lpstr>Light and Surfaces</vt:lpstr>
      <vt:lpstr>Light and Surfaces</vt:lpstr>
      <vt:lpstr>Light and Surfaces</vt:lpstr>
      <vt:lpstr>Light and Surfaces</vt:lpstr>
      <vt:lpstr>Light and Surfaces</vt:lpstr>
      <vt:lpstr>Light and Surfaces</vt:lpstr>
      <vt:lpstr>Light and Surfaces</vt:lpstr>
      <vt:lpstr>Light and Surfaces</vt:lpstr>
      <vt:lpstr>Light and Surfaces</vt:lpstr>
      <vt:lpstr>Light and Surfaces</vt:lpstr>
      <vt:lpstr>The Effect of Perspective</vt:lpstr>
      <vt:lpstr>Texture Gradient</vt:lpstr>
      <vt:lpstr>Texture Gradients</vt:lpstr>
      <vt:lpstr>Edges</vt:lpstr>
      <vt:lpstr>Texture Edges</vt:lpstr>
      <vt:lpstr>Who Knows</vt:lpstr>
      <vt:lpstr>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APGD Meeting Fort Benning, GA November 19-20, 1997</dc:title>
  <dc:subject/>
  <dc:creator>Allen Hanson</dc:creator>
  <cp:keywords/>
  <dc:description/>
  <cp:lastModifiedBy>Zhigang Zhu</cp:lastModifiedBy>
  <cp:revision>639</cp:revision>
  <cp:lastPrinted>1998-04-28T16:32:46Z</cp:lastPrinted>
  <dcterms:created xsi:type="dcterms:W3CDTF">1998-01-29T23:04:51Z</dcterms:created>
  <dcterms:modified xsi:type="dcterms:W3CDTF">2022-01-25T01:43:45Z</dcterms:modified>
</cp:coreProperties>
</file>